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3"/>
  </p:handoutMasterIdLst>
  <p:sldIdLst>
    <p:sldId id="256" r:id="rId5"/>
    <p:sldId id="273" r:id="rId6"/>
    <p:sldId id="272" r:id="rId7"/>
    <p:sldId id="275" r:id="rId8"/>
    <p:sldId id="274" r:id="rId9"/>
    <p:sldId id="265" r:id="rId10"/>
    <p:sldId id="258" r:id="rId11"/>
    <p:sldId id="259" r:id="rId12"/>
    <p:sldId id="266" r:id="rId13"/>
    <p:sldId id="260" r:id="rId14"/>
    <p:sldId id="261" r:id="rId15"/>
    <p:sldId id="263" r:id="rId16"/>
    <p:sldId id="268" r:id="rId17"/>
    <p:sldId id="262" r:id="rId18"/>
    <p:sldId id="269" r:id="rId19"/>
    <p:sldId id="270" r:id="rId20"/>
    <p:sldId id="271" r:id="rId21"/>
    <p:sldId id="26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Fisher-Smith" userId="55f42f44-34fc-4c9c-a440-618e13477a6c" providerId="ADAL" clId="{ED55F6A9-4EC2-4D15-B55E-67726F88DD32}"/>
    <pc:docChg chg="modSld sldOrd">
      <pc:chgData name="Hayley Fisher-Smith" userId="55f42f44-34fc-4c9c-a440-618e13477a6c" providerId="ADAL" clId="{ED55F6A9-4EC2-4D15-B55E-67726F88DD32}" dt="2026-10-06T07:20:51.104" v="6" actId="20577"/>
      <pc:docMkLst>
        <pc:docMk/>
      </pc:docMkLst>
      <pc:sldChg chg="ord">
        <pc:chgData name="Hayley Fisher-Smith" userId="55f42f44-34fc-4c9c-a440-618e13477a6c" providerId="ADAL" clId="{ED55F6A9-4EC2-4D15-B55E-67726F88DD32}" dt="2026-09-29T07:22:53.001" v="1"/>
        <pc:sldMkLst>
          <pc:docMk/>
          <pc:sldMk cId="3499943875" sldId="263"/>
        </pc:sldMkLst>
      </pc:sldChg>
      <pc:sldChg chg="modSp mod">
        <pc:chgData name="Hayley Fisher-Smith" userId="55f42f44-34fc-4c9c-a440-618e13477a6c" providerId="ADAL" clId="{ED55F6A9-4EC2-4D15-B55E-67726F88DD32}" dt="2026-10-06T07:20:51.104" v="6" actId="20577"/>
        <pc:sldMkLst>
          <pc:docMk/>
          <pc:sldMk cId="764850308" sldId="264"/>
        </pc:sldMkLst>
        <pc:spChg chg="mod">
          <ac:chgData name="Hayley Fisher-Smith" userId="55f42f44-34fc-4c9c-a440-618e13477a6c" providerId="ADAL" clId="{ED55F6A9-4EC2-4D15-B55E-67726F88DD32}" dt="2026-10-06T07:20:51.104" v="6" actId="20577"/>
          <ac:spMkLst>
            <pc:docMk/>
            <pc:sldMk cId="764850308" sldId="264"/>
            <ac:spMk id="3" creationId="{00000000-0000-0000-0000-000000000000}"/>
          </ac:spMkLst>
        </pc:spChg>
      </pc:sldChg>
      <pc:sldChg chg="addSp">
        <pc:chgData name="Hayley Fisher-Smith" userId="55f42f44-34fc-4c9c-a440-618e13477a6c" providerId="ADAL" clId="{ED55F6A9-4EC2-4D15-B55E-67726F88DD32}" dt="2026-09-29T07:20:42.732" v="0"/>
        <pc:sldMkLst>
          <pc:docMk/>
          <pc:sldMk cId="3525132448" sldId="268"/>
        </pc:sldMkLst>
        <pc:picChg chg="add">
          <ac:chgData name="Hayley Fisher-Smith" userId="55f42f44-34fc-4c9c-a440-618e13477a6c" providerId="ADAL" clId="{ED55F6A9-4EC2-4D15-B55E-67726F88DD32}" dt="2026-09-29T07:20:42.732" v="0"/>
          <ac:picMkLst>
            <pc:docMk/>
            <pc:sldMk cId="3525132448" sldId="268"/>
            <ac:picMk id="4" creationId="{F29FBC09-C2E7-09CC-C708-E2B6AE02CC48}"/>
          </ac:picMkLst>
        </pc:picChg>
      </pc:sldChg>
      <pc:sldChg chg="addSp delSp modSp">
        <pc:chgData name="Hayley Fisher-Smith" userId="55f42f44-34fc-4c9c-a440-618e13477a6c" providerId="ADAL" clId="{ED55F6A9-4EC2-4D15-B55E-67726F88DD32}" dt="2026-09-29T07:24:53.933" v="5" actId="767"/>
        <pc:sldMkLst>
          <pc:docMk/>
          <pc:sldMk cId="2358821084" sldId="270"/>
        </pc:sldMkLst>
        <pc:spChg chg="add mod">
          <ac:chgData name="Hayley Fisher-Smith" userId="55f42f44-34fc-4c9c-a440-618e13477a6c" providerId="ADAL" clId="{ED55F6A9-4EC2-4D15-B55E-67726F88DD32}" dt="2026-09-29T07:24:29.051" v="4"/>
          <ac:spMkLst>
            <pc:docMk/>
            <pc:sldMk cId="2358821084" sldId="270"/>
            <ac:spMk id="4" creationId="{6D8E2F23-3028-9E32-2364-EE501BBFE728}"/>
          </ac:spMkLst>
        </pc:spChg>
        <pc:spChg chg="add mod">
          <ac:chgData name="Hayley Fisher-Smith" userId="55f42f44-34fc-4c9c-a440-618e13477a6c" providerId="ADAL" clId="{ED55F6A9-4EC2-4D15-B55E-67726F88DD32}" dt="2026-09-29T07:24:53.933" v="5" actId="767"/>
          <ac:spMkLst>
            <pc:docMk/>
            <pc:sldMk cId="2358821084" sldId="270"/>
            <ac:spMk id="5" creationId="{60CB1A14-0920-F115-9BA6-FE161F2B4FDC}"/>
          </ac:spMkLst>
        </pc:spChg>
      </pc:sldChg>
    </pc:docChg>
  </pc:docChgLst>
  <pc:docChgLst>
    <pc:chgData name="Hayley Fisher-Smith" userId="55f42f44-34fc-4c9c-a440-618e13477a6c" providerId="ADAL" clId="{3D23EE9B-503C-42F2-A434-5A7048927382}"/>
    <pc:docChg chg="custSel addSld delSld modSld">
      <pc:chgData name="Hayley Fisher-Smith" userId="55f42f44-34fc-4c9c-a440-618e13477a6c" providerId="ADAL" clId="{3D23EE9B-503C-42F2-A434-5A7048927382}" dt="2026-09-30T15:07:27.510" v="310" actId="20577"/>
      <pc:docMkLst>
        <pc:docMk/>
      </pc:docMkLst>
      <pc:sldChg chg="modSp mod">
        <pc:chgData name="Hayley Fisher-Smith" userId="55f42f44-34fc-4c9c-a440-618e13477a6c" providerId="ADAL" clId="{3D23EE9B-503C-42F2-A434-5A7048927382}" dt="2026-09-30T15:06:35.899" v="305" actId="20577"/>
        <pc:sldMkLst>
          <pc:docMk/>
          <pc:sldMk cId="2942704348" sldId="261"/>
        </pc:sldMkLst>
        <pc:spChg chg="mod">
          <ac:chgData name="Hayley Fisher-Smith" userId="55f42f44-34fc-4c9c-a440-618e13477a6c" providerId="ADAL" clId="{3D23EE9B-503C-42F2-A434-5A7048927382}" dt="2026-09-30T15:06:35.899" v="305" actId="20577"/>
          <ac:spMkLst>
            <pc:docMk/>
            <pc:sldMk cId="2942704348" sldId="261"/>
            <ac:spMk id="3" creationId="{00000000-0000-0000-0000-000000000000}"/>
          </ac:spMkLst>
        </pc:spChg>
      </pc:sldChg>
      <pc:sldChg chg="modSp mod">
        <pc:chgData name="Hayley Fisher-Smith" userId="55f42f44-34fc-4c9c-a440-618e13477a6c" providerId="ADAL" clId="{3D23EE9B-503C-42F2-A434-5A7048927382}" dt="2026-09-30T15:07:27.510" v="310" actId="20577"/>
        <pc:sldMkLst>
          <pc:docMk/>
          <pc:sldMk cId="2358821084" sldId="270"/>
        </pc:sldMkLst>
        <pc:spChg chg="mod">
          <ac:chgData name="Hayley Fisher-Smith" userId="55f42f44-34fc-4c9c-a440-618e13477a6c" providerId="ADAL" clId="{3D23EE9B-503C-42F2-A434-5A7048927382}" dt="2026-09-30T15:07:27.510" v="310" actId="20577"/>
          <ac:spMkLst>
            <pc:docMk/>
            <pc:sldMk cId="2358821084" sldId="270"/>
            <ac:spMk id="5" creationId="{60CB1A14-0920-F115-9BA6-FE161F2B4FDC}"/>
          </ac:spMkLst>
        </pc:spChg>
      </pc:sldChg>
      <pc:sldChg chg="delSp modSp add mod">
        <pc:chgData name="Hayley Fisher-Smith" userId="55f42f44-34fc-4c9c-a440-618e13477a6c" providerId="ADAL" clId="{3D23EE9B-503C-42F2-A434-5A7048927382}" dt="2026-09-30T14:56:36.103" v="43" actId="1076"/>
        <pc:sldMkLst>
          <pc:docMk/>
          <pc:sldMk cId="1606159776" sldId="272"/>
        </pc:sldMkLst>
        <pc:spChg chg="mod">
          <ac:chgData name="Hayley Fisher-Smith" userId="55f42f44-34fc-4c9c-a440-618e13477a6c" providerId="ADAL" clId="{3D23EE9B-503C-42F2-A434-5A7048927382}" dt="2026-09-30T14:56:36.103" v="43" actId="1076"/>
          <ac:spMkLst>
            <pc:docMk/>
            <pc:sldMk cId="1606159776" sldId="272"/>
            <ac:spMk id="2" creationId="{3124E4E4-EBB7-8BF0-511B-B0A4F4D8C70D}"/>
          </ac:spMkLst>
        </pc:spChg>
      </pc:sldChg>
      <pc:sldChg chg="addSp delSp modSp add mod">
        <pc:chgData name="Hayley Fisher-Smith" userId="55f42f44-34fc-4c9c-a440-618e13477a6c" providerId="ADAL" clId="{3D23EE9B-503C-42F2-A434-5A7048927382}" dt="2026-09-30T14:58:37.208" v="74" actId="20577"/>
        <pc:sldMkLst>
          <pc:docMk/>
          <pc:sldMk cId="1886893159" sldId="273"/>
        </pc:sldMkLst>
        <pc:spChg chg="mod">
          <ac:chgData name="Hayley Fisher-Smith" userId="55f42f44-34fc-4c9c-a440-618e13477a6c" providerId="ADAL" clId="{3D23EE9B-503C-42F2-A434-5A7048927382}" dt="2026-09-30T14:58:06.672" v="64" actId="14100"/>
          <ac:spMkLst>
            <pc:docMk/>
            <pc:sldMk cId="1886893159" sldId="273"/>
            <ac:spMk id="2" creationId="{C7C981A6-DCD5-916D-2468-C082B0BF9CB2}"/>
          </ac:spMkLst>
        </pc:spChg>
        <pc:spChg chg="add mod">
          <ac:chgData name="Hayley Fisher-Smith" userId="55f42f44-34fc-4c9c-a440-618e13477a6c" providerId="ADAL" clId="{3D23EE9B-503C-42F2-A434-5A7048927382}" dt="2026-09-30T14:58:37.208" v="74" actId="20577"/>
          <ac:spMkLst>
            <pc:docMk/>
            <pc:sldMk cId="1886893159" sldId="273"/>
            <ac:spMk id="3" creationId="{D4A7A1F2-ACFA-75CB-225F-37B61DCBEDD9}"/>
          </ac:spMkLst>
        </pc:spChg>
      </pc:sldChg>
      <pc:sldChg chg="addSp delSp modSp add mod">
        <pc:chgData name="Hayley Fisher-Smith" userId="55f42f44-34fc-4c9c-a440-618e13477a6c" providerId="ADAL" clId="{3D23EE9B-503C-42F2-A434-5A7048927382}" dt="2026-09-30T15:02:43.456" v="103" actId="1076"/>
        <pc:sldMkLst>
          <pc:docMk/>
          <pc:sldMk cId="840783859" sldId="274"/>
        </pc:sldMkLst>
        <pc:spChg chg="mod">
          <ac:chgData name="Hayley Fisher-Smith" userId="55f42f44-34fc-4c9c-a440-618e13477a6c" providerId="ADAL" clId="{3D23EE9B-503C-42F2-A434-5A7048927382}" dt="2026-09-30T15:02:43.456" v="103" actId="1076"/>
          <ac:spMkLst>
            <pc:docMk/>
            <pc:sldMk cId="840783859" sldId="274"/>
            <ac:spMk id="2" creationId="{C9C53B83-73B2-AA72-A339-6B326A821D2F}"/>
          </ac:spMkLst>
        </pc:spChg>
        <pc:spChg chg="add mod">
          <ac:chgData name="Hayley Fisher-Smith" userId="55f42f44-34fc-4c9c-a440-618e13477a6c" providerId="ADAL" clId="{3D23EE9B-503C-42F2-A434-5A7048927382}" dt="2026-09-30T15:00:43.545" v="87" actId="27636"/>
          <ac:spMkLst>
            <pc:docMk/>
            <pc:sldMk cId="840783859" sldId="274"/>
            <ac:spMk id="4" creationId="{A5536DDE-4B83-8368-3736-DEA3E3FDB4EA}"/>
          </ac:spMkLst>
        </pc:spChg>
        <pc:spChg chg="add mod">
          <ac:chgData name="Hayley Fisher-Smith" userId="55f42f44-34fc-4c9c-a440-618e13477a6c" providerId="ADAL" clId="{3D23EE9B-503C-42F2-A434-5A7048927382}" dt="2026-09-30T15:02:12.515" v="99" actId="2711"/>
          <ac:spMkLst>
            <pc:docMk/>
            <pc:sldMk cId="840783859" sldId="274"/>
            <ac:spMk id="6" creationId="{1F7F31EE-8E35-DC32-9B30-4A2D1DF39F70}"/>
          </ac:spMkLst>
        </pc:spChg>
      </pc:sldChg>
      <pc:sldChg chg="modSp add mod">
        <pc:chgData name="Hayley Fisher-Smith" userId="55f42f44-34fc-4c9c-a440-618e13477a6c" providerId="ADAL" clId="{3D23EE9B-503C-42F2-A434-5A7048927382}" dt="2026-09-30T15:04:09.186" v="130" actId="313"/>
        <pc:sldMkLst>
          <pc:docMk/>
          <pc:sldMk cId="2703827375" sldId="275"/>
        </pc:sldMkLst>
        <pc:spChg chg="mod">
          <ac:chgData name="Hayley Fisher-Smith" userId="55f42f44-34fc-4c9c-a440-618e13477a6c" providerId="ADAL" clId="{3D23EE9B-503C-42F2-A434-5A7048927382}" dt="2026-09-30T15:04:09.186" v="130" actId="313"/>
          <ac:spMkLst>
            <pc:docMk/>
            <pc:sldMk cId="2703827375" sldId="275"/>
            <ac:spMk id="2" creationId="{CB066A9F-D1C6-59C7-219B-107664C94DF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306E38A-D391-49EC-8DFB-9AF75C0038D8}" type="datetimeFigureOut">
              <a:rPr lang="en-GB" smtClean="0"/>
              <a:t>06/10/2026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7658C9-8171-452F-A477-1BD24393D55D}" type="slidenum">
              <a:rPr lang="en-GB" smtClean="0"/>
              <a:t>‹#›</a:t>
            </a:fld>
            <a:endParaRPr lang="en-GB"/>
          </a:p>
        </p:txBody>
      </p:sp>
    </p:spTree>
    <p:extLst>
      <p:ext uri="{BB962C8B-B14F-4D97-AF65-F5344CB8AC3E}">
        <p14:creationId xmlns:p14="http://schemas.microsoft.com/office/powerpoint/2010/main" val="123135892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22DCFD6-4D00-4568-B391-6CA278356571}" type="datetimeFigureOut">
              <a:rPr lang="en-GB" smtClean="0"/>
              <a:t>06/10/2026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76832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2DCFD6-4D00-4568-B391-6CA278356571}" type="datetimeFigureOut">
              <a:rPr lang="en-GB" smtClean="0"/>
              <a:t>06/10/2026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1792876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2DCFD6-4D00-4568-B391-6CA278356571}" type="datetimeFigureOut">
              <a:rPr lang="en-GB" smtClean="0"/>
              <a:t>06/10/2026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1625513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22DCFD6-4D00-4568-B391-6CA278356571}" type="datetimeFigureOut">
              <a:rPr lang="en-GB" smtClean="0"/>
              <a:t>06/10/2026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949069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22DCFD6-4D00-4568-B391-6CA278356571}" type="datetimeFigureOut">
              <a:rPr lang="en-GB" smtClean="0"/>
              <a:t>06/10/2026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1785817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22DCFD6-4D00-4568-B391-6CA278356571}" type="datetimeFigureOut">
              <a:rPr lang="en-GB" smtClean="0"/>
              <a:t>06/10/2026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3303393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2DCFD6-4D00-4568-B391-6CA278356571}" type="datetimeFigureOut">
              <a:rPr lang="en-GB" smtClean="0"/>
              <a:t>06/10/2026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3897901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22DCFD6-4D00-4568-B391-6CA278356571}" type="datetimeFigureOut">
              <a:rPr lang="en-GB" smtClean="0"/>
              <a:t>06/10/2026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3605422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22DCFD6-4D00-4568-B391-6CA278356571}" type="datetimeFigureOut">
              <a:rPr lang="en-GB" smtClean="0"/>
              <a:t>06/10/2026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1020628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2DCFD6-4D00-4568-B391-6CA278356571}" type="datetimeFigureOut">
              <a:rPr lang="en-GB" smtClean="0"/>
              <a:t>06/10/2026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3406148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2DCFD6-4D00-4568-B391-6CA278356571}" type="datetimeFigureOut">
              <a:rPr lang="en-GB" smtClean="0"/>
              <a:t>06/10/2026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48E0AE-29E9-4318-812D-8EC1116FA696}" type="slidenum">
              <a:rPr lang="en-GB" smtClean="0"/>
              <a:t>‹#›</a:t>
            </a:fld>
            <a:endParaRPr lang="en-GB"/>
          </a:p>
        </p:txBody>
      </p:sp>
    </p:spTree>
    <p:extLst>
      <p:ext uri="{BB962C8B-B14F-4D97-AF65-F5344CB8AC3E}">
        <p14:creationId xmlns:p14="http://schemas.microsoft.com/office/powerpoint/2010/main" val="1077607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DCFD6-4D00-4568-B391-6CA278356571}" type="datetimeFigureOut">
              <a:rPr lang="en-GB" smtClean="0"/>
              <a:t>06/10/2026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48E0AE-29E9-4318-812D-8EC1116FA696}" type="slidenum">
              <a:rPr lang="en-GB" smtClean="0"/>
              <a:t>‹#›</a:t>
            </a:fld>
            <a:endParaRPr lang="en-GB"/>
          </a:p>
        </p:txBody>
      </p:sp>
    </p:spTree>
    <p:extLst>
      <p:ext uri="{BB962C8B-B14F-4D97-AF65-F5344CB8AC3E}">
        <p14:creationId xmlns:p14="http://schemas.microsoft.com/office/powerpoint/2010/main" val="2979286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13955" y="430032"/>
            <a:ext cx="10763794" cy="2221728"/>
          </a:xfrm>
        </p:spPr>
        <p:txBody>
          <a:bodyPr/>
          <a:lstStyle/>
          <a:p>
            <a:r>
              <a:rPr lang="en-GB" dirty="0">
                <a:latin typeface="Arial Rounded MT Bold" panose="020F0704030504030204" pitchFamily="34" charset="0"/>
              </a:rPr>
              <a:t>Read, Write, </a:t>
            </a:r>
            <a:r>
              <a:rPr lang="en-GB" dirty="0" err="1">
                <a:latin typeface="Arial Rounded MT Bold" panose="020F0704030504030204" pitchFamily="34" charset="0"/>
              </a:rPr>
              <a:t>Inc</a:t>
            </a:r>
            <a:r>
              <a:rPr lang="en-GB" dirty="0">
                <a:latin typeface="Arial Rounded MT Bold" panose="020F0704030504030204" pitchFamily="34" charset="0"/>
              </a:rPr>
              <a:t> Workshop for Bumblebee Parents</a:t>
            </a:r>
          </a:p>
        </p:txBody>
      </p:sp>
      <p:pic>
        <p:nvPicPr>
          <p:cNvPr id="1026" name="Picture 2" descr="Read Write Inc. Phonics – John of Gaunt Infant and Nurse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846" y="3393712"/>
            <a:ext cx="6261464" cy="19077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ad Write Inc.: Fred the Frog - Toy (READ WRITE INC PHONICS):  Amazon.co.uk: Miskin, Ruth: 9780199116546: Books"/>
          <p:cNvPicPr>
            <a:picLocks noChangeAspect="1" noChangeArrowheads="1"/>
          </p:cNvPicPr>
          <p:nvPr/>
        </p:nvPicPr>
        <p:blipFill rotWithShape="1">
          <a:blip r:embed="rId3">
            <a:extLst>
              <a:ext uri="{28A0092B-C50C-407E-A947-70E740481C1C}">
                <a14:useLocalDpi xmlns:a14="http://schemas.microsoft.com/office/drawing/2010/main" val="0"/>
              </a:ext>
            </a:extLst>
          </a:blip>
          <a:srcRect l="3029" t="21235" r="6009" b="15877"/>
          <a:stretch/>
        </p:blipFill>
        <p:spPr bwMode="auto">
          <a:xfrm>
            <a:off x="7027817" y="3393712"/>
            <a:ext cx="4349932" cy="2011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048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3E1D1B64-0818-DD41-7C3E-C7682EC23F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C981A6-DCD5-916D-2468-C082B0BF9CB2}"/>
              </a:ext>
            </a:extLst>
          </p:cNvPr>
          <p:cNvSpPr>
            <a:spLocks noGrp="1"/>
          </p:cNvSpPr>
          <p:nvPr>
            <p:ph type="ctrTitle"/>
          </p:nvPr>
        </p:nvSpPr>
        <p:spPr>
          <a:xfrm>
            <a:off x="613955" y="430032"/>
            <a:ext cx="10763794" cy="1043168"/>
          </a:xfrm>
        </p:spPr>
        <p:txBody>
          <a:bodyPr/>
          <a:lstStyle/>
          <a:p>
            <a:r>
              <a:rPr lang="en-GB" dirty="0">
                <a:latin typeface="Arial Rounded MT Bold" panose="020F0704030504030204" pitchFamily="34" charset="0"/>
              </a:rPr>
              <a:t>What is Phonics?</a:t>
            </a:r>
          </a:p>
        </p:txBody>
      </p:sp>
      <p:sp>
        <p:nvSpPr>
          <p:cNvPr id="3" name="TextBox 2">
            <a:extLst>
              <a:ext uri="{FF2B5EF4-FFF2-40B4-BE49-F238E27FC236}">
                <a16:creationId xmlns:a16="http://schemas.microsoft.com/office/drawing/2014/main" id="{D4A7A1F2-ACFA-75CB-225F-37B61DCBEDD9}"/>
              </a:ext>
            </a:extLst>
          </p:cNvPr>
          <p:cNvSpPr txBox="1"/>
          <p:nvPr/>
        </p:nvSpPr>
        <p:spPr>
          <a:xfrm>
            <a:off x="751840" y="1584960"/>
            <a:ext cx="11013440" cy="4431983"/>
          </a:xfrm>
          <a:prstGeom prst="rect">
            <a:avLst/>
          </a:prstGeom>
          <a:noFill/>
        </p:spPr>
        <p:txBody>
          <a:bodyPr wrap="square" rtlCol="0">
            <a:spAutoFit/>
          </a:bodyPr>
          <a:lstStyle/>
          <a:p>
            <a:r>
              <a:rPr lang="en-GB" sz="4400" dirty="0">
                <a:latin typeface="Arial Rounded MT Bold" panose="020F0704030504030204" pitchFamily="34" charset="0"/>
                <a:ea typeface="ADLaM Display" panose="020F0502020204030204" pitchFamily="2" charset="0"/>
                <a:cs typeface="ADLaM Display" panose="020F0502020204030204" pitchFamily="2" charset="0"/>
              </a:rPr>
              <a:t>- Phonics is a written language.</a:t>
            </a:r>
          </a:p>
          <a:p>
            <a:r>
              <a:rPr lang="en-GB" sz="4400" dirty="0">
                <a:latin typeface="Arial Rounded MT Bold" panose="020F0704030504030204" pitchFamily="34" charset="0"/>
                <a:ea typeface="ADLaM Display" panose="020F0502020204030204" pitchFamily="2" charset="0"/>
                <a:cs typeface="ADLaM Display" panose="020F0502020204030204" pitchFamily="2" charset="0"/>
              </a:rPr>
              <a:t>- There are squiggles on a page that represent a sound.</a:t>
            </a:r>
          </a:p>
          <a:p>
            <a:r>
              <a:rPr lang="en-GB" sz="4400" dirty="0">
                <a:latin typeface="Arial Rounded MT Bold" panose="020F0704030504030204" pitchFamily="34" charset="0"/>
                <a:ea typeface="ADLaM Display" panose="020F0502020204030204" pitchFamily="2" charset="0"/>
                <a:cs typeface="ADLaM Display" panose="020F0502020204030204" pitchFamily="2" charset="0"/>
              </a:rPr>
              <a:t>- The reader must break the code – they need to decode the squiggles to read a word.</a:t>
            </a:r>
          </a:p>
          <a:p>
            <a:endParaRPr lang="en-GB" dirty="0"/>
          </a:p>
        </p:txBody>
      </p:sp>
    </p:spTree>
    <p:extLst>
      <p:ext uri="{BB962C8B-B14F-4D97-AF65-F5344CB8AC3E}">
        <p14:creationId xmlns:p14="http://schemas.microsoft.com/office/powerpoint/2010/main" val="1886893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BF2488F1-8C83-0F2C-2963-81EA926577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24E4E4-EBB7-8BF0-511B-B0A4F4D8C70D}"/>
              </a:ext>
            </a:extLst>
          </p:cNvPr>
          <p:cNvSpPr>
            <a:spLocks noGrp="1"/>
          </p:cNvSpPr>
          <p:nvPr>
            <p:ph type="ctrTitle"/>
          </p:nvPr>
        </p:nvSpPr>
        <p:spPr>
          <a:xfrm>
            <a:off x="613955" y="988832"/>
            <a:ext cx="10763794" cy="5615168"/>
          </a:xfrm>
        </p:spPr>
        <p:txBody>
          <a:bodyPr>
            <a:noAutofit/>
          </a:bodyPr>
          <a:lstStyle/>
          <a:p>
            <a:r>
              <a:rPr lang="en-GB" sz="4000" dirty="0">
                <a:latin typeface="Arial Rounded MT Bold" panose="020F0704030504030204" pitchFamily="34" charset="0"/>
              </a:rPr>
              <a:t>At five years old;</a:t>
            </a:r>
            <a:br>
              <a:rPr lang="en-GB" sz="4000" dirty="0">
                <a:latin typeface="Arial Rounded MT Bold" panose="020F0704030504030204" pitchFamily="34" charset="0"/>
              </a:rPr>
            </a:br>
            <a:br>
              <a:rPr lang="en-GB" sz="4000" dirty="0">
                <a:latin typeface="Arial Rounded MT Bold" panose="020F0704030504030204" pitchFamily="34"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If a child is,</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Never read to – 4,622 words</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Read to 1 – 2 times a week – 63,570 words</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Read to 3-5 times a week – 169,520 words</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Read Daily – 296,000 words</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Read Five books a day – 1,483,300 words</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r>
              <a:rPr lang="en-GB" sz="4000" dirty="0">
                <a:latin typeface="Arial Rounded MT Bold" panose="020F0704030504030204" pitchFamily="34" charset="0"/>
                <a:ea typeface="ADLaM Display" panose="020F0502020204030204" pitchFamily="2" charset="0"/>
                <a:cs typeface="ADLaM Display" panose="020F0502020204030204" pitchFamily="2" charset="0"/>
              </a:rPr>
              <a:t>(Science daily, 2019)</a:t>
            </a:r>
            <a:br>
              <a:rPr lang="en-GB" sz="4000" dirty="0">
                <a:latin typeface="Arial Rounded MT Bold" panose="020F0704030504030204" pitchFamily="34" charset="0"/>
                <a:ea typeface="ADLaM Display" panose="020F0502020204030204" pitchFamily="2" charset="0"/>
                <a:cs typeface="ADLaM Display" panose="020F0502020204030204" pitchFamily="2" charset="0"/>
              </a:rPr>
            </a:b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1606159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587DC959-B57A-B441-D60B-7A75FA38DE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066A9F-D1C6-59C7-219B-107664C94DF5}"/>
              </a:ext>
            </a:extLst>
          </p:cNvPr>
          <p:cNvSpPr>
            <a:spLocks noGrp="1"/>
          </p:cNvSpPr>
          <p:nvPr>
            <p:ph type="ctrTitle"/>
          </p:nvPr>
        </p:nvSpPr>
        <p:spPr>
          <a:xfrm>
            <a:off x="563155" y="430032"/>
            <a:ext cx="10763794" cy="6153648"/>
          </a:xfrm>
        </p:spPr>
        <p:txBody>
          <a:bodyPr>
            <a:noAutofit/>
          </a:bodyPr>
          <a:lstStyle/>
          <a:p>
            <a:r>
              <a:rPr lang="en-GB" sz="3600" dirty="0">
                <a:latin typeface="Arial Rounded MT Bold" panose="020F0704030504030204" pitchFamily="34" charset="0"/>
              </a:rPr>
              <a:t>Phonics Terminology</a:t>
            </a:r>
            <a:br>
              <a:rPr lang="en-GB" sz="3600" dirty="0">
                <a:latin typeface="Arial Rounded MT Bold" panose="020F0704030504030204" pitchFamily="34" charset="0"/>
              </a:rPr>
            </a:br>
            <a:br>
              <a:rPr lang="en-GB" sz="3600" dirty="0">
                <a:latin typeface="Arial Rounded MT Bold" panose="020F0704030504030204" pitchFamily="34" charset="0"/>
              </a:rPr>
            </a:br>
            <a:r>
              <a:rPr lang="en-GB" sz="3600" dirty="0">
                <a:latin typeface="Arial Rounded MT Bold" panose="020F0704030504030204" pitchFamily="34" charset="0"/>
                <a:ea typeface="ADLaM Display" panose="020F0502020204030204" pitchFamily="2" charset="0"/>
                <a:cs typeface="ADLaM Display" panose="020F0502020204030204" pitchFamily="2" charset="0"/>
              </a:rPr>
              <a:t>Phoneme – a unit of sound, for example; a-a-apple.</a:t>
            </a:r>
            <a:br>
              <a:rPr lang="en-GB" sz="3600" dirty="0">
                <a:latin typeface="Arial Rounded MT Bold" panose="020F0704030504030204" pitchFamily="34" charset="0"/>
                <a:ea typeface="ADLaM Display" panose="020F0502020204030204" pitchFamily="2" charset="0"/>
                <a:cs typeface="ADLaM Display" panose="020F0502020204030204" pitchFamily="2" charset="0"/>
              </a:rPr>
            </a:br>
            <a:r>
              <a:rPr lang="en-GB" sz="3600" dirty="0">
                <a:latin typeface="Arial Rounded MT Bold" panose="020F0704030504030204" pitchFamily="34" charset="0"/>
                <a:ea typeface="ADLaM Display" panose="020F0502020204030204" pitchFamily="2" charset="0"/>
                <a:cs typeface="ADLaM Display" panose="020F0502020204030204" pitchFamily="2" charset="0"/>
              </a:rPr>
              <a:t>Grapheme – a way of writing the phoneme – a, ay, ai</a:t>
            </a:r>
            <a:br>
              <a:rPr lang="en-GB" sz="3600" dirty="0">
                <a:latin typeface="Arial Rounded MT Bold" panose="020F0704030504030204" pitchFamily="34" charset="0"/>
                <a:ea typeface="ADLaM Display" panose="020F0502020204030204" pitchFamily="2" charset="0"/>
                <a:cs typeface="ADLaM Display" panose="020F0502020204030204" pitchFamily="2" charset="0"/>
              </a:rPr>
            </a:br>
            <a:r>
              <a:rPr lang="en-GB" sz="3600" dirty="0">
                <a:latin typeface="Arial Rounded MT Bold" panose="020F0704030504030204" pitchFamily="34" charset="0"/>
                <a:ea typeface="ADLaM Display" panose="020F0502020204030204" pitchFamily="2" charset="0"/>
                <a:cs typeface="ADLaM Display" panose="020F0502020204030204" pitchFamily="2" charset="0"/>
              </a:rPr>
              <a:t>Digraph – a grapheme made up of two letters making one sound (</a:t>
            </a:r>
            <a:r>
              <a:rPr lang="en-GB" sz="3600" dirty="0" err="1">
                <a:latin typeface="Arial Rounded MT Bold" panose="020F0704030504030204" pitchFamily="34" charset="0"/>
                <a:ea typeface="ADLaM Display" panose="020F0502020204030204" pitchFamily="2" charset="0"/>
                <a:cs typeface="ADLaM Display" panose="020F0502020204030204" pitchFamily="2" charset="0"/>
              </a:rPr>
              <a:t>sh</a:t>
            </a:r>
            <a:r>
              <a:rPr lang="en-GB" sz="3600" dirty="0">
                <a:latin typeface="Arial Rounded MT Bold" panose="020F0704030504030204" pitchFamily="34" charset="0"/>
                <a:ea typeface="ADLaM Display" panose="020F0502020204030204" pitchFamily="2" charset="0"/>
                <a:cs typeface="ADLaM Display" panose="020F0502020204030204" pitchFamily="2" charset="0"/>
              </a:rPr>
              <a:t> in fish)</a:t>
            </a:r>
            <a:br>
              <a:rPr lang="en-GB" sz="3600" dirty="0">
                <a:latin typeface="Arial Rounded MT Bold" panose="020F0704030504030204" pitchFamily="34" charset="0"/>
                <a:ea typeface="ADLaM Display" panose="020F0502020204030204" pitchFamily="2" charset="0"/>
                <a:cs typeface="ADLaM Display" panose="020F0502020204030204" pitchFamily="2" charset="0"/>
              </a:rPr>
            </a:br>
            <a:r>
              <a:rPr lang="en-GB" sz="3600" dirty="0">
                <a:latin typeface="Arial Rounded MT Bold" panose="020F0704030504030204" pitchFamily="34" charset="0"/>
                <a:ea typeface="ADLaM Display" panose="020F0502020204030204" pitchFamily="2" charset="0"/>
                <a:cs typeface="ADLaM Display" panose="020F0502020204030204" pitchFamily="2" charset="0"/>
              </a:rPr>
              <a:t>Trigraph – a grapheme made up of three letters making one sound (</a:t>
            </a:r>
            <a:r>
              <a:rPr lang="en-GB" sz="3600" dirty="0" err="1">
                <a:latin typeface="Arial Rounded MT Bold" panose="020F0704030504030204" pitchFamily="34" charset="0"/>
                <a:ea typeface="ADLaM Display" panose="020F0502020204030204" pitchFamily="2" charset="0"/>
                <a:cs typeface="ADLaM Display" panose="020F0502020204030204" pitchFamily="2" charset="0"/>
              </a:rPr>
              <a:t>igh</a:t>
            </a:r>
            <a:r>
              <a:rPr lang="en-GB" sz="3600" dirty="0">
                <a:latin typeface="Arial Rounded MT Bold" panose="020F0704030504030204" pitchFamily="34" charset="0"/>
                <a:ea typeface="ADLaM Display" panose="020F0502020204030204" pitchFamily="2" charset="0"/>
                <a:cs typeface="ADLaM Display" panose="020F0502020204030204" pitchFamily="2" charset="0"/>
              </a:rPr>
              <a:t> in night)</a:t>
            </a:r>
            <a:br>
              <a:rPr lang="en-GB" sz="3600" dirty="0">
                <a:latin typeface="Arial Rounded MT Bold" panose="020F0704030504030204" pitchFamily="34" charset="0"/>
                <a:ea typeface="ADLaM Display" panose="020F0502020204030204" pitchFamily="2" charset="0"/>
                <a:cs typeface="ADLaM Display" panose="020F0502020204030204" pitchFamily="2" charset="0"/>
              </a:rPr>
            </a:br>
            <a:r>
              <a:rPr lang="en-GB" sz="3600" dirty="0">
                <a:latin typeface="Arial Rounded MT Bold" panose="020F0704030504030204" pitchFamily="34" charset="0"/>
                <a:ea typeface="ADLaM Display" panose="020F0502020204030204" pitchFamily="2" charset="0"/>
                <a:cs typeface="ADLaM Display" panose="020F0502020204030204" pitchFamily="2" charset="0"/>
              </a:rPr>
              <a:t>Split digraph – a digraph that is split between a consonant, for example a-e in ca</a:t>
            </a:r>
            <a:r>
              <a:rPr lang="en-GB" sz="3600" b="1" dirty="0">
                <a:latin typeface="Arial Rounded MT Bold" panose="020F0704030504030204" pitchFamily="34" charset="0"/>
                <a:ea typeface="ADLaM Display" panose="020F0502020204030204" pitchFamily="2" charset="0"/>
                <a:cs typeface="ADLaM Display" panose="020F0502020204030204" pitchFamily="2" charset="0"/>
              </a:rPr>
              <a:t>k</a:t>
            </a:r>
            <a:r>
              <a:rPr lang="en-GB" sz="3600" dirty="0">
                <a:latin typeface="Arial Rounded MT Bold" panose="020F0704030504030204" pitchFamily="34" charset="0"/>
                <a:ea typeface="ADLaM Display" panose="020F0502020204030204" pitchFamily="2" charset="0"/>
                <a:cs typeface="ADLaM Display" panose="020F0502020204030204" pitchFamily="2" charset="0"/>
              </a:rPr>
              <a:t>e.</a:t>
            </a:r>
            <a:br>
              <a:rPr lang="en-GB" sz="3600" dirty="0">
                <a:latin typeface="ADLaM Display" panose="020F0502020204030204" pitchFamily="2" charset="0"/>
                <a:ea typeface="ADLaM Display" panose="020F0502020204030204" pitchFamily="2" charset="0"/>
                <a:cs typeface="ADLaM Display" panose="020F0502020204030204" pitchFamily="2" charset="0"/>
              </a:rPr>
            </a:br>
            <a:endParaRPr lang="en-GB" sz="3600" dirty="0">
              <a:latin typeface="Arial Rounded MT Bold" panose="020F0704030504030204" pitchFamily="34" charset="0"/>
            </a:endParaRPr>
          </a:p>
        </p:txBody>
      </p:sp>
    </p:spTree>
    <p:extLst>
      <p:ext uri="{BB962C8B-B14F-4D97-AF65-F5344CB8AC3E}">
        <p14:creationId xmlns:p14="http://schemas.microsoft.com/office/powerpoint/2010/main" val="2703827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35283F19-21AC-DED2-A1A8-18B368FDE1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C53B83-73B2-AA72-A339-6B326A821D2F}"/>
              </a:ext>
            </a:extLst>
          </p:cNvPr>
          <p:cNvSpPr>
            <a:spLocks noGrp="1"/>
          </p:cNvSpPr>
          <p:nvPr>
            <p:ph type="ctrTitle"/>
          </p:nvPr>
        </p:nvSpPr>
        <p:spPr>
          <a:xfrm>
            <a:off x="714103" y="701040"/>
            <a:ext cx="10763794" cy="3550104"/>
          </a:xfrm>
        </p:spPr>
        <p:txBody>
          <a:bodyPr>
            <a:noAutofit/>
          </a:bodyPr>
          <a:lstStyle/>
          <a:p>
            <a:r>
              <a:rPr lang="en-GB" sz="2800" dirty="0">
                <a:latin typeface="Arial Rounded MT Bold" panose="020F0704030504030204" pitchFamily="34" charset="0"/>
                <a:ea typeface="ADLaM Display" panose="020F0502020204030204" pitchFamily="2" charset="0"/>
                <a:cs typeface="ADLaM Display" panose="020F0502020204030204" pitchFamily="2" charset="0"/>
              </a:rPr>
              <a:t>There are 44 sounds in the English language.</a:t>
            </a:r>
            <a:br>
              <a:rPr lang="en-GB" sz="2800" dirty="0">
                <a:latin typeface="Arial Rounded MT Bold" panose="020F0704030504030204" pitchFamily="34" charset="0"/>
                <a:ea typeface="ADLaM Display" panose="020F0502020204030204" pitchFamily="2" charset="0"/>
                <a:cs typeface="ADLaM Display" panose="020F0502020204030204" pitchFamily="2" charset="0"/>
              </a:rPr>
            </a:br>
            <a:r>
              <a:rPr lang="en-GB" sz="2800" dirty="0">
                <a:latin typeface="Arial Rounded MT Bold" panose="020F0704030504030204" pitchFamily="34" charset="0"/>
                <a:ea typeface="ADLaM Display" panose="020F0502020204030204" pitchFamily="2" charset="0"/>
                <a:cs typeface="ADLaM Display" panose="020F0502020204030204" pitchFamily="2" charset="0"/>
              </a:rPr>
              <a:t>There are 26 letters of the alphabet.</a:t>
            </a:r>
            <a:br>
              <a:rPr lang="en-GB" sz="2800" dirty="0">
                <a:latin typeface="Arial Rounded MT Bold" panose="020F0704030504030204" pitchFamily="34" charset="0"/>
                <a:ea typeface="ADLaM Display" panose="020F0502020204030204" pitchFamily="2" charset="0"/>
                <a:cs typeface="ADLaM Display" panose="020F0502020204030204" pitchFamily="2" charset="0"/>
              </a:rPr>
            </a:br>
            <a:br>
              <a:rPr lang="en-GB" sz="2800" dirty="0">
                <a:latin typeface="Arial Rounded MT Bold" panose="020F0704030504030204" pitchFamily="34" charset="0"/>
                <a:ea typeface="ADLaM Display" panose="020F0502020204030204" pitchFamily="2" charset="0"/>
                <a:cs typeface="ADLaM Display" panose="020F0502020204030204" pitchFamily="2" charset="0"/>
              </a:rPr>
            </a:br>
            <a:r>
              <a:rPr lang="en-GB" sz="2800" dirty="0">
                <a:latin typeface="Arial Rounded MT Bold" panose="020F0704030504030204" pitchFamily="34" charset="0"/>
                <a:ea typeface="ADLaM Display" panose="020F0502020204030204" pitchFamily="2" charset="0"/>
                <a:cs typeface="ADLaM Display" panose="020F0502020204030204" pitchFamily="2" charset="0"/>
              </a:rPr>
              <a:t>There are over </a:t>
            </a:r>
            <a:r>
              <a:rPr lang="en-GB" sz="2800" u="sng" dirty="0">
                <a:latin typeface="Arial Rounded MT Bold" panose="020F0704030504030204" pitchFamily="34" charset="0"/>
                <a:ea typeface="ADLaM Display" panose="020F0502020204030204" pitchFamily="2" charset="0"/>
                <a:cs typeface="ADLaM Display" panose="020F0502020204030204" pitchFamily="2" charset="0"/>
              </a:rPr>
              <a:t>150</a:t>
            </a:r>
            <a:r>
              <a:rPr lang="en-GB" sz="2800" dirty="0">
                <a:latin typeface="Arial Rounded MT Bold" panose="020F0704030504030204" pitchFamily="34" charset="0"/>
                <a:ea typeface="ADLaM Display" panose="020F0502020204030204" pitchFamily="2" charset="0"/>
                <a:cs typeface="ADLaM Display" panose="020F0502020204030204" pitchFamily="2" charset="0"/>
              </a:rPr>
              <a:t> different ways (graphemes) to represent the sounds in the English language!!</a:t>
            </a:r>
            <a:br>
              <a:rPr lang="en-GB" sz="2800" dirty="0">
                <a:latin typeface="Arial Rounded MT Bold" panose="020F0704030504030204" pitchFamily="34" charset="0"/>
                <a:ea typeface="ADLaM Display" panose="020F0502020204030204" pitchFamily="2" charset="0"/>
                <a:cs typeface="ADLaM Display" panose="020F0502020204030204" pitchFamily="2" charset="0"/>
              </a:rPr>
            </a:br>
            <a:br>
              <a:rPr lang="en-GB" sz="2800" dirty="0">
                <a:latin typeface="Arial Rounded MT Bold" panose="020F0704030504030204" pitchFamily="34" charset="0"/>
                <a:ea typeface="ADLaM Display" panose="020F0502020204030204" pitchFamily="2" charset="0"/>
                <a:cs typeface="ADLaM Display" panose="020F0502020204030204" pitchFamily="2" charset="0"/>
              </a:rPr>
            </a:br>
            <a:r>
              <a:rPr lang="en-GB" sz="2800" dirty="0">
                <a:latin typeface="Arial Rounded MT Bold" panose="020F0704030504030204" pitchFamily="34" charset="0"/>
                <a:ea typeface="ADLaM Display" panose="020F0502020204030204" pitchFamily="2" charset="0"/>
                <a:cs typeface="ADLaM Display" panose="020F0502020204030204" pitchFamily="2" charset="0"/>
              </a:rPr>
              <a:t>(For example, there are EIGHT ways to represent the ‘or’ sound! – or, </a:t>
            </a:r>
            <a:r>
              <a:rPr lang="en-GB" sz="2800" dirty="0" err="1">
                <a:latin typeface="Arial Rounded MT Bold" panose="020F0704030504030204" pitchFamily="34" charset="0"/>
                <a:ea typeface="ADLaM Display" panose="020F0502020204030204" pitchFamily="2" charset="0"/>
                <a:cs typeface="ADLaM Display" panose="020F0502020204030204" pitchFamily="2" charset="0"/>
              </a:rPr>
              <a:t>oor</a:t>
            </a:r>
            <a:r>
              <a:rPr lang="en-GB" sz="2800" dirty="0">
                <a:latin typeface="Arial Rounded MT Bold" panose="020F0704030504030204" pitchFamily="34" charset="0"/>
                <a:ea typeface="ADLaM Display" panose="020F0502020204030204" pitchFamily="2" charset="0"/>
                <a:cs typeface="ADLaM Display" panose="020F0502020204030204" pitchFamily="2" charset="0"/>
              </a:rPr>
              <a:t>, aw, au, ore, our, oar and augh) </a:t>
            </a:r>
          </a:p>
        </p:txBody>
      </p:sp>
      <p:sp>
        <p:nvSpPr>
          <p:cNvPr id="4" name="Title 1">
            <a:extLst>
              <a:ext uri="{FF2B5EF4-FFF2-40B4-BE49-F238E27FC236}">
                <a16:creationId xmlns:a16="http://schemas.microsoft.com/office/drawing/2014/main" id="{A5536DDE-4B83-8368-3736-DEA3E3FDB4EA}"/>
              </a:ext>
            </a:extLst>
          </p:cNvPr>
          <p:cNvSpPr txBox="1">
            <a:spLocks/>
          </p:cNvSpPr>
          <p:nvPr/>
        </p:nvSpPr>
        <p:spPr>
          <a:xfrm>
            <a:off x="838200" y="136526"/>
            <a:ext cx="10515600" cy="75610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a:latin typeface="Arial Rounded MT Bold" panose="020F0704030504030204" pitchFamily="34" charset="0"/>
                <a:ea typeface="ADLaM Display" panose="020F0502020204030204" pitchFamily="2" charset="0"/>
                <a:cs typeface="ADLaM Display" panose="020F0502020204030204" pitchFamily="2" charset="0"/>
              </a:rPr>
              <a:t>English Language</a:t>
            </a:r>
          </a:p>
        </p:txBody>
      </p:sp>
      <p:sp>
        <p:nvSpPr>
          <p:cNvPr id="6" name="TextBox 5">
            <a:extLst>
              <a:ext uri="{FF2B5EF4-FFF2-40B4-BE49-F238E27FC236}">
                <a16:creationId xmlns:a16="http://schemas.microsoft.com/office/drawing/2014/main" id="{1F7F31EE-8E35-DC32-9B30-4A2D1DF39F70}"/>
              </a:ext>
            </a:extLst>
          </p:cNvPr>
          <p:cNvSpPr txBox="1"/>
          <p:nvPr/>
        </p:nvSpPr>
        <p:spPr>
          <a:xfrm>
            <a:off x="838200" y="4580528"/>
            <a:ext cx="10994571" cy="2000548"/>
          </a:xfrm>
          <a:prstGeom prst="rect">
            <a:avLst/>
          </a:prstGeom>
          <a:noFill/>
        </p:spPr>
        <p:txBody>
          <a:bodyPr wrap="square" rtlCol="0">
            <a:spAutoFit/>
          </a:bodyPr>
          <a:lstStyle/>
          <a:p>
            <a:pPr algn="ctr"/>
            <a:r>
              <a:rPr lang="en-GB" sz="4000" dirty="0">
                <a:latin typeface="Arial Rounded MT Bold" panose="020F0704030504030204" pitchFamily="34" charset="0"/>
                <a:ea typeface="ADLaM Display" panose="020F0502020204030204" pitchFamily="2" charset="0"/>
                <a:cs typeface="ADLaM Display" panose="020F0502020204030204" pitchFamily="2" charset="0"/>
              </a:rPr>
              <a:t>Spanish Language</a:t>
            </a:r>
          </a:p>
          <a:p>
            <a:pPr marL="457200" indent="-457200">
              <a:buFont typeface="Arial" panose="020B0604020202020204" pitchFamily="34" charset="0"/>
              <a:buChar char="•"/>
            </a:pPr>
            <a:r>
              <a:rPr lang="en-GB" sz="2800" dirty="0">
                <a:latin typeface="Arial Rounded MT Bold" panose="020F0704030504030204" pitchFamily="34" charset="0"/>
                <a:ea typeface="ADLaM Display" panose="020F0502020204030204" pitchFamily="2" charset="0"/>
                <a:cs typeface="ADLaM Display" panose="020F0502020204030204" pitchFamily="2" charset="0"/>
              </a:rPr>
              <a:t>24 speech sounds</a:t>
            </a:r>
          </a:p>
          <a:p>
            <a:pPr marL="457200" indent="-457200">
              <a:buFont typeface="Arial" panose="020B0604020202020204" pitchFamily="34" charset="0"/>
              <a:buChar char="•"/>
            </a:pPr>
            <a:r>
              <a:rPr lang="en-GB" sz="2800" dirty="0">
                <a:latin typeface="Arial Rounded MT Bold" panose="020F0704030504030204" pitchFamily="34" charset="0"/>
                <a:ea typeface="ADLaM Display" panose="020F0502020204030204" pitchFamily="2" charset="0"/>
                <a:cs typeface="ADLaM Display" panose="020F0502020204030204" pitchFamily="2" charset="0"/>
              </a:rPr>
              <a:t>27 letters in their alphabet</a:t>
            </a:r>
          </a:p>
          <a:p>
            <a:pPr marL="457200" indent="-457200">
              <a:buFont typeface="Arial" panose="020B0604020202020204" pitchFamily="34" charset="0"/>
              <a:buChar char="•"/>
            </a:pPr>
            <a:r>
              <a:rPr lang="en-GB" sz="2800" dirty="0">
                <a:latin typeface="Arial Rounded MT Bold" panose="020F0704030504030204" pitchFamily="34" charset="0"/>
                <a:ea typeface="ADLaM Display" panose="020F0502020204030204" pitchFamily="2" charset="0"/>
                <a:cs typeface="ADLaM Display" panose="020F0502020204030204" pitchFamily="2" charset="0"/>
              </a:rPr>
              <a:t>29 graphemes</a:t>
            </a:r>
          </a:p>
        </p:txBody>
      </p:sp>
    </p:spTree>
    <p:extLst>
      <p:ext uri="{BB962C8B-B14F-4D97-AF65-F5344CB8AC3E}">
        <p14:creationId xmlns:p14="http://schemas.microsoft.com/office/powerpoint/2010/main" val="840783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4800" u="sng" dirty="0">
                <a:latin typeface="Arial Rounded MT Bold" panose="020F0704030504030204" pitchFamily="34" charset="0"/>
              </a:rPr>
              <a:t>Pre-reading Skills</a:t>
            </a:r>
          </a:p>
        </p:txBody>
      </p:sp>
      <p:sp>
        <p:nvSpPr>
          <p:cNvPr id="3" name="TextBox 2"/>
          <p:cNvSpPr txBox="1"/>
          <p:nvPr/>
        </p:nvSpPr>
        <p:spPr>
          <a:xfrm>
            <a:off x="404949" y="1332411"/>
            <a:ext cx="10700655" cy="4832092"/>
          </a:xfrm>
          <a:prstGeom prst="rect">
            <a:avLst/>
          </a:prstGeom>
          <a:noFill/>
        </p:spPr>
        <p:txBody>
          <a:bodyPr wrap="square" rtlCol="0">
            <a:spAutoFit/>
          </a:bodyPr>
          <a:lstStyle/>
          <a:p>
            <a:pPr marL="457200" indent="-457200">
              <a:buFontTx/>
              <a:buChar char="-"/>
            </a:pPr>
            <a:r>
              <a:rPr lang="en-GB" sz="2800" dirty="0">
                <a:latin typeface="Arial Rounded MT Bold" panose="020F0704030504030204" pitchFamily="34" charset="0"/>
              </a:rPr>
              <a:t>Listening skills in the environment</a:t>
            </a:r>
          </a:p>
          <a:p>
            <a:pPr marL="457200" indent="-457200">
              <a:buFont typeface="Arial" panose="020B0604020202020204" pitchFamily="34" charset="0"/>
              <a:buChar char="•"/>
            </a:pPr>
            <a:r>
              <a:rPr lang="en-GB" sz="2800" dirty="0">
                <a:latin typeface="Arial Rounded MT Bold" panose="020F0704030504030204" pitchFamily="34" charset="0"/>
              </a:rPr>
              <a:t>Clapping patterns</a:t>
            </a:r>
          </a:p>
          <a:p>
            <a:pPr marL="457200" indent="-457200">
              <a:buFont typeface="Arial" panose="020B0604020202020204" pitchFamily="34" charset="0"/>
              <a:buChar char="•"/>
            </a:pPr>
            <a:r>
              <a:rPr lang="en-GB" sz="2800" dirty="0">
                <a:latin typeface="Arial Rounded MT Bold" panose="020F0704030504030204" pitchFamily="34" charset="0"/>
              </a:rPr>
              <a:t>Listening for planes, helicopters, birds</a:t>
            </a:r>
          </a:p>
          <a:p>
            <a:pPr marL="457200" indent="-457200">
              <a:buFont typeface="Arial" panose="020B0604020202020204" pitchFamily="34" charset="0"/>
              <a:buChar char="•"/>
            </a:pPr>
            <a:r>
              <a:rPr lang="en-GB" sz="2800" dirty="0">
                <a:latin typeface="Arial Rounded MT Bold" panose="020F0704030504030204" pitchFamily="34" charset="0"/>
              </a:rPr>
              <a:t>Listening to different sounds, for example tapping, stamping etc.</a:t>
            </a:r>
          </a:p>
          <a:p>
            <a:pPr marL="457200" indent="-457200">
              <a:buFontTx/>
              <a:buChar char="-"/>
            </a:pPr>
            <a:r>
              <a:rPr lang="en-GB" sz="2800" dirty="0">
                <a:latin typeface="Arial Rounded MT Bold" panose="020F0704030504030204" pitchFamily="34" charset="0"/>
              </a:rPr>
              <a:t>‘Fred talk’ games</a:t>
            </a:r>
          </a:p>
          <a:p>
            <a:pPr marL="457200" indent="-457200">
              <a:buFontTx/>
              <a:buChar char="-"/>
            </a:pPr>
            <a:r>
              <a:rPr lang="en-GB" sz="2800" dirty="0">
                <a:latin typeface="Arial Rounded MT Bold" panose="020F0704030504030204" pitchFamily="34" charset="0"/>
              </a:rPr>
              <a:t>Rhyming</a:t>
            </a:r>
          </a:p>
          <a:p>
            <a:pPr marL="457200" indent="-457200">
              <a:buFontTx/>
              <a:buChar char="-"/>
            </a:pPr>
            <a:r>
              <a:rPr lang="en-GB" sz="2800" dirty="0">
                <a:latin typeface="Arial Rounded MT Bold" panose="020F0704030504030204" pitchFamily="34" charset="0"/>
              </a:rPr>
              <a:t>Sounds in words – alliteration – six sizzling sausages.</a:t>
            </a:r>
          </a:p>
          <a:p>
            <a:pPr marL="457200" indent="-457200">
              <a:buFontTx/>
              <a:buChar char="-"/>
            </a:pPr>
            <a:r>
              <a:rPr lang="en-GB" sz="2800" dirty="0">
                <a:latin typeface="Arial Rounded MT Bold" panose="020F0704030504030204" pitchFamily="34" charset="0"/>
              </a:rPr>
              <a:t>Matching pictures and initial sounds &gt; a-a-apple, b-b-banana.</a:t>
            </a:r>
          </a:p>
          <a:p>
            <a:pPr marL="457200" indent="-457200">
              <a:buFontTx/>
              <a:buChar char="-"/>
            </a:pPr>
            <a:r>
              <a:rPr lang="en-GB" sz="2800" dirty="0">
                <a:latin typeface="Arial Rounded MT Bold" panose="020F0704030504030204" pitchFamily="34" charset="0"/>
              </a:rPr>
              <a:t>Listening to short stories, repetitive texts.</a:t>
            </a:r>
          </a:p>
        </p:txBody>
      </p:sp>
    </p:spTree>
    <p:extLst>
      <p:ext uri="{BB962C8B-B14F-4D97-AF65-F5344CB8AC3E}">
        <p14:creationId xmlns:p14="http://schemas.microsoft.com/office/powerpoint/2010/main" val="3268392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Set One Sounds</a:t>
            </a:r>
          </a:p>
        </p:txBody>
      </p:sp>
      <p:pic>
        <p:nvPicPr>
          <p:cNvPr id="6" name="Picture 5"/>
          <p:cNvPicPr>
            <a:picLocks noChangeAspect="1"/>
          </p:cNvPicPr>
          <p:nvPr/>
        </p:nvPicPr>
        <p:blipFill>
          <a:blip r:embed="rId2"/>
          <a:stretch>
            <a:fillRect/>
          </a:stretch>
        </p:blipFill>
        <p:spPr>
          <a:xfrm>
            <a:off x="638447" y="1111348"/>
            <a:ext cx="7048500" cy="5553075"/>
          </a:xfrm>
          <a:prstGeom prst="rect">
            <a:avLst/>
          </a:prstGeom>
        </p:spPr>
      </p:pic>
      <p:sp>
        <p:nvSpPr>
          <p:cNvPr id="7" name="TextBox 6"/>
          <p:cNvSpPr txBox="1"/>
          <p:nvPr/>
        </p:nvSpPr>
        <p:spPr>
          <a:xfrm>
            <a:off x="8177349" y="1515291"/>
            <a:ext cx="3540034" cy="4832092"/>
          </a:xfrm>
          <a:prstGeom prst="rect">
            <a:avLst/>
          </a:prstGeom>
          <a:noFill/>
        </p:spPr>
        <p:txBody>
          <a:bodyPr wrap="square" rtlCol="0">
            <a:spAutoFit/>
          </a:bodyPr>
          <a:lstStyle/>
          <a:p>
            <a:r>
              <a:rPr lang="en-GB" sz="2800" dirty="0">
                <a:latin typeface="Arial Rounded MT Bold" panose="020F0704030504030204" pitchFamily="34" charset="0"/>
              </a:rPr>
              <a:t>It is so important to say the </a:t>
            </a:r>
            <a:r>
              <a:rPr lang="en-GB" sz="2800" b="1" dirty="0">
                <a:latin typeface="Arial Rounded MT Bold" panose="020F0704030504030204" pitchFamily="34" charset="0"/>
              </a:rPr>
              <a:t>pure</a:t>
            </a:r>
            <a:r>
              <a:rPr lang="en-GB" sz="2800" dirty="0">
                <a:latin typeface="Arial Rounded MT Bold" panose="020F0704030504030204" pitchFamily="34" charset="0"/>
              </a:rPr>
              <a:t> sound. Many adults tend to add an ‘uh’ at the end.</a:t>
            </a:r>
          </a:p>
          <a:p>
            <a:r>
              <a:rPr lang="en-GB" sz="2800" dirty="0">
                <a:latin typeface="Arial Rounded MT Bold" panose="020F0704030504030204" pitchFamily="34" charset="0"/>
              </a:rPr>
              <a:t>Some sounds are ‘stretchy’ sounds – m, s, f.</a:t>
            </a:r>
          </a:p>
          <a:p>
            <a:r>
              <a:rPr lang="en-GB" sz="2800" dirty="0">
                <a:latin typeface="Arial Rounded MT Bold" panose="020F0704030504030204" pitchFamily="34" charset="0"/>
              </a:rPr>
              <a:t>Some sounds are ‘bouncy’ sounds – a, d, t.</a:t>
            </a:r>
          </a:p>
        </p:txBody>
      </p:sp>
    </p:spTree>
    <p:extLst>
      <p:ext uri="{BB962C8B-B14F-4D97-AF65-F5344CB8AC3E}">
        <p14:creationId xmlns:p14="http://schemas.microsoft.com/office/powerpoint/2010/main" val="3018709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Set Two Sounds</a:t>
            </a:r>
          </a:p>
        </p:txBody>
      </p:sp>
      <p:pic>
        <p:nvPicPr>
          <p:cNvPr id="3074" name="Picture 2" descr="Saint Joseph's Catholic Primary School - Phon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27178" y="1111348"/>
            <a:ext cx="6737643" cy="5460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191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Set Three Sounds</a:t>
            </a:r>
          </a:p>
        </p:txBody>
      </p:sp>
      <p:pic>
        <p:nvPicPr>
          <p:cNvPr id="8194" name="Picture 2" descr="https://www.weelsby.org.uk/wp-content/uploads/sites/135/sites/243/2021/09/Set-2-and-3-sound-mat-1.jpg"/>
          <p:cNvPicPr>
            <a:picLocks noChangeAspect="1" noChangeArrowheads="1"/>
          </p:cNvPicPr>
          <p:nvPr/>
        </p:nvPicPr>
        <p:blipFill rotWithShape="1">
          <a:blip r:embed="rId2">
            <a:extLst>
              <a:ext uri="{28A0092B-C50C-407E-A947-70E740481C1C}">
                <a14:useLocalDpi xmlns:a14="http://schemas.microsoft.com/office/drawing/2010/main" val="0"/>
              </a:ext>
            </a:extLst>
          </a:blip>
          <a:srcRect t="40717"/>
          <a:stretch/>
        </p:blipFill>
        <p:spPr bwMode="auto">
          <a:xfrm>
            <a:off x="498565" y="1489165"/>
            <a:ext cx="6361249" cy="495082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145383" y="1985554"/>
            <a:ext cx="4506686" cy="3539430"/>
          </a:xfrm>
          <a:prstGeom prst="rect">
            <a:avLst/>
          </a:prstGeom>
          <a:noFill/>
        </p:spPr>
        <p:txBody>
          <a:bodyPr wrap="square" rtlCol="0">
            <a:spAutoFit/>
          </a:bodyPr>
          <a:lstStyle/>
          <a:p>
            <a:r>
              <a:rPr lang="en-GB" sz="2800" dirty="0">
                <a:latin typeface="Arial Rounded MT Bold" panose="020F0704030504030204" pitchFamily="34" charset="0"/>
              </a:rPr>
              <a:t>Set three sounds are usually taught in Year One but are sometimes introduced to Year R children who are reading bigger texts, as they progress through the phonics programme. </a:t>
            </a:r>
          </a:p>
        </p:txBody>
      </p:sp>
    </p:spTree>
    <p:extLst>
      <p:ext uri="{BB962C8B-B14F-4D97-AF65-F5344CB8AC3E}">
        <p14:creationId xmlns:p14="http://schemas.microsoft.com/office/powerpoint/2010/main" val="2231568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Fred Words</a:t>
            </a:r>
          </a:p>
        </p:txBody>
      </p:sp>
      <p:sp>
        <p:nvSpPr>
          <p:cNvPr id="3" name="TextBox 2"/>
          <p:cNvSpPr txBox="1"/>
          <p:nvPr/>
        </p:nvSpPr>
        <p:spPr>
          <a:xfrm>
            <a:off x="143691" y="1254034"/>
            <a:ext cx="11795760" cy="5509200"/>
          </a:xfrm>
          <a:prstGeom prst="rect">
            <a:avLst/>
          </a:prstGeom>
          <a:noFill/>
        </p:spPr>
        <p:txBody>
          <a:bodyPr wrap="square" rtlCol="0">
            <a:spAutoFit/>
          </a:bodyPr>
          <a:lstStyle/>
          <a:p>
            <a:r>
              <a:rPr lang="en-GB" sz="4800" dirty="0">
                <a:latin typeface="Arial Rounded MT Bold" panose="020F0704030504030204" pitchFamily="34" charset="0"/>
              </a:rPr>
              <a:t>Fred Word examples;</a:t>
            </a:r>
          </a:p>
          <a:p>
            <a:endParaRPr lang="en-GB" sz="4800" dirty="0">
              <a:latin typeface="Arial Rounded MT Bold" panose="020F0704030504030204" pitchFamily="34" charset="0"/>
            </a:endParaRPr>
          </a:p>
          <a:p>
            <a:r>
              <a:rPr lang="en-GB" sz="4800" dirty="0">
                <a:latin typeface="Arial Rounded MT Bold" panose="020F0704030504030204" pitchFamily="34" charset="0"/>
              </a:rPr>
              <a:t>o-n &gt; on        c-a-t &gt; cat       </a:t>
            </a:r>
            <a:r>
              <a:rPr lang="en-GB" sz="4800" u="sng" dirty="0" err="1">
                <a:latin typeface="Arial Rounded MT Bold" panose="020F0704030504030204" pitchFamily="34" charset="0"/>
              </a:rPr>
              <a:t>sh</a:t>
            </a:r>
            <a:r>
              <a:rPr lang="en-GB" sz="4800" dirty="0">
                <a:latin typeface="Arial Rounded MT Bold" panose="020F0704030504030204" pitchFamily="34" charset="0"/>
              </a:rPr>
              <a:t>-o-p &gt; shop</a:t>
            </a:r>
          </a:p>
          <a:p>
            <a:endParaRPr lang="en-GB" sz="4800" dirty="0">
              <a:latin typeface="Arial Rounded MT Bold" panose="020F0704030504030204" pitchFamily="34" charset="0"/>
            </a:endParaRPr>
          </a:p>
          <a:p>
            <a:r>
              <a:rPr lang="en-GB" sz="4800" dirty="0">
                <a:latin typeface="Arial Rounded MT Bold" panose="020F0704030504030204" pitchFamily="34" charset="0"/>
              </a:rPr>
              <a:t>l-</a:t>
            </a:r>
            <a:r>
              <a:rPr lang="en-GB" sz="4800" u="sng" dirty="0" err="1">
                <a:latin typeface="Arial Rounded MT Bold" panose="020F0704030504030204" pitchFamily="34" charset="0"/>
              </a:rPr>
              <a:t>igh</a:t>
            </a:r>
            <a:r>
              <a:rPr lang="en-GB" sz="4800" dirty="0">
                <a:latin typeface="Arial Rounded MT Bold" panose="020F0704030504030204" pitchFamily="34" charset="0"/>
              </a:rPr>
              <a:t>-t &gt; light</a:t>
            </a:r>
          </a:p>
          <a:p>
            <a:endParaRPr lang="en-GB" sz="4800" dirty="0">
              <a:latin typeface="Arial Rounded MT Bold" panose="020F0704030504030204" pitchFamily="34" charset="0"/>
            </a:endParaRPr>
          </a:p>
          <a:p>
            <a:pPr algn="ctr"/>
            <a:r>
              <a:rPr lang="en-GB" sz="3200" dirty="0">
                <a:latin typeface="Arial Rounded MT Bold" panose="020F0704030504030204" pitchFamily="34" charset="0"/>
              </a:rPr>
              <a:t>When reading new words, we follow the pattern of </a:t>
            </a:r>
          </a:p>
          <a:p>
            <a:pPr algn="ctr"/>
            <a:r>
              <a:rPr lang="en-GB" sz="3200" dirty="0">
                <a:latin typeface="Arial Rounded MT Bold" panose="020F0704030504030204" pitchFamily="34" charset="0"/>
              </a:rPr>
              <a:t>‘special friends’ &gt; sounds &gt; word.  </a:t>
            </a:r>
          </a:p>
        </p:txBody>
      </p:sp>
    </p:spTree>
    <p:extLst>
      <p:ext uri="{BB962C8B-B14F-4D97-AF65-F5344CB8AC3E}">
        <p14:creationId xmlns:p14="http://schemas.microsoft.com/office/powerpoint/2010/main" val="15148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Red Words</a:t>
            </a:r>
          </a:p>
        </p:txBody>
      </p:sp>
      <p:sp>
        <p:nvSpPr>
          <p:cNvPr id="3" name="TextBox 2"/>
          <p:cNvSpPr txBox="1"/>
          <p:nvPr/>
        </p:nvSpPr>
        <p:spPr>
          <a:xfrm>
            <a:off x="838200" y="1254034"/>
            <a:ext cx="10737668" cy="5509200"/>
          </a:xfrm>
          <a:prstGeom prst="rect">
            <a:avLst/>
          </a:prstGeom>
          <a:noFill/>
        </p:spPr>
        <p:txBody>
          <a:bodyPr wrap="square" rtlCol="0">
            <a:spAutoFit/>
          </a:bodyPr>
          <a:lstStyle/>
          <a:p>
            <a:r>
              <a:rPr lang="en-GB" sz="4800" dirty="0">
                <a:latin typeface="Arial Rounded MT Bold" panose="020F0704030504030204" pitchFamily="34" charset="0"/>
              </a:rPr>
              <a:t>Red Word examples;</a:t>
            </a:r>
          </a:p>
          <a:p>
            <a:endParaRPr lang="en-GB" sz="4800" dirty="0">
              <a:latin typeface="Arial Rounded MT Bold" panose="020F0704030504030204" pitchFamily="34" charset="0"/>
            </a:endParaRPr>
          </a:p>
          <a:p>
            <a:r>
              <a:rPr lang="en-GB" sz="4800" dirty="0">
                <a:latin typeface="Arial Rounded MT Bold" panose="020F0704030504030204" pitchFamily="34" charset="0"/>
              </a:rPr>
              <a:t>the       was     my      she     by     put</a:t>
            </a:r>
          </a:p>
          <a:p>
            <a:endParaRPr lang="en-GB" sz="4800" dirty="0">
              <a:latin typeface="Arial Rounded MT Bold" panose="020F0704030504030204" pitchFamily="34" charset="0"/>
            </a:endParaRPr>
          </a:p>
          <a:p>
            <a:r>
              <a:rPr lang="en-GB" sz="4000" dirty="0">
                <a:latin typeface="Arial Rounded MT Bold" panose="020F0704030504030204" pitchFamily="34" charset="0"/>
              </a:rPr>
              <a:t>Red words are high frequency words, which mean they are very common in texts. Most red words you need to learn by sight, as you cannot sound them out.</a:t>
            </a:r>
          </a:p>
        </p:txBody>
      </p:sp>
    </p:spTree>
    <p:extLst>
      <p:ext uri="{BB962C8B-B14F-4D97-AF65-F5344CB8AC3E}">
        <p14:creationId xmlns:p14="http://schemas.microsoft.com/office/powerpoint/2010/main" val="2942704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Fred Fingers</a:t>
            </a:r>
          </a:p>
        </p:txBody>
      </p:sp>
      <p:sp>
        <p:nvSpPr>
          <p:cNvPr id="3" name="TextBox 2"/>
          <p:cNvSpPr txBox="1"/>
          <p:nvPr/>
        </p:nvSpPr>
        <p:spPr>
          <a:xfrm>
            <a:off x="6622867" y="1332411"/>
            <a:ext cx="4482737" cy="4832092"/>
          </a:xfrm>
          <a:prstGeom prst="rect">
            <a:avLst/>
          </a:prstGeom>
          <a:noFill/>
        </p:spPr>
        <p:txBody>
          <a:bodyPr wrap="square" rtlCol="0">
            <a:spAutoFit/>
          </a:bodyPr>
          <a:lstStyle/>
          <a:p>
            <a:r>
              <a:rPr lang="en-GB" sz="2800" dirty="0">
                <a:latin typeface="Arial Rounded MT Bold" panose="020F0704030504030204" pitchFamily="34" charset="0"/>
              </a:rPr>
              <a:t>‘Fred Fingers’ help children to break down new words, hear individual sounds and supports memory development. </a:t>
            </a:r>
          </a:p>
          <a:p>
            <a:r>
              <a:rPr lang="en-GB" sz="2800" dirty="0">
                <a:latin typeface="Arial Rounded MT Bold" panose="020F0704030504030204" pitchFamily="34" charset="0"/>
              </a:rPr>
              <a:t>We use ‘Fred Fingers’ mainly to support the beginning stages of writing and to support reading skills.</a:t>
            </a:r>
          </a:p>
        </p:txBody>
      </p:sp>
      <p:pic>
        <p:nvPicPr>
          <p:cNvPr id="4098" name="Picture 2" descr="https://www.sandhurstprimary.lewisham.sch.uk/wp-content/uploads/2022/05/Fred-Finger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442" y="1756514"/>
            <a:ext cx="2587625" cy="4407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943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427CF703-622B-9898-DEA0-5191A4439B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74D648-1801-55F7-A75C-EAF79B648E49}"/>
              </a:ext>
            </a:extLst>
          </p:cNvPr>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Purple Blending Books</a:t>
            </a:r>
          </a:p>
        </p:txBody>
      </p:sp>
      <p:sp>
        <p:nvSpPr>
          <p:cNvPr id="3" name="TextBox 2">
            <a:extLst>
              <a:ext uri="{FF2B5EF4-FFF2-40B4-BE49-F238E27FC236}">
                <a16:creationId xmlns:a16="http://schemas.microsoft.com/office/drawing/2014/main" id="{256BF953-590E-ED1A-D57E-CC6200E2797C}"/>
              </a:ext>
            </a:extLst>
          </p:cNvPr>
          <p:cNvSpPr txBox="1"/>
          <p:nvPr/>
        </p:nvSpPr>
        <p:spPr>
          <a:xfrm>
            <a:off x="838200" y="1254034"/>
            <a:ext cx="10737668" cy="3046988"/>
          </a:xfrm>
          <a:prstGeom prst="rect">
            <a:avLst/>
          </a:prstGeom>
          <a:noFill/>
        </p:spPr>
        <p:txBody>
          <a:bodyPr wrap="square" rtlCol="0">
            <a:spAutoFit/>
          </a:bodyPr>
          <a:lstStyle/>
          <a:p>
            <a:r>
              <a:rPr lang="en-GB" sz="3200" dirty="0">
                <a:latin typeface="Arial Rounded MT Bold" panose="020F0704030504030204" pitchFamily="34" charset="0"/>
              </a:rPr>
              <a:t>Blending books provide children with an opportunity to practise and apply their early reading skills when reading simple CVC words, which match the sounds they have been taught in school.</a:t>
            </a:r>
          </a:p>
          <a:p>
            <a:endParaRPr lang="en-GB" sz="3200" dirty="0">
              <a:latin typeface="Arial Rounded MT Bold" panose="020F0704030504030204" pitchFamily="34" charset="0"/>
            </a:endParaRPr>
          </a:p>
          <a:p>
            <a:endParaRPr lang="en-GB" sz="3200" dirty="0">
              <a:latin typeface="Arial Rounded MT Bold" panose="020F0704030504030204" pitchFamily="34" charset="0"/>
            </a:endParaRPr>
          </a:p>
        </p:txBody>
      </p:sp>
      <p:pic>
        <p:nvPicPr>
          <p:cNvPr id="4" name="Picture 3">
            <a:extLst>
              <a:ext uri="{FF2B5EF4-FFF2-40B4-BE49-F238E27FC236}">
                <a16:creationId xmlns:a16="http://schemas.microsoft.com/office/drawing/2014/main" id="{F29FBC09-C2E7-09CC-C708-E2B6AE02CC48}"/>
              </a:ext>
            </a:extLst>
          </p:cNvPr>
          <p:cNvPicPr>
            <a:picLocks noChangeAspect="1"/>
          </p:cNvPicPr>
          <p:nvPr/>
        </p:nvPicPr>
        <p:blipFill>
          <a:blip r:embed="rId2"/>
          <a:stretch>
            <a:fillRect/>
          </a:stretch>
        </p:blipFill>
        <p:spPr>
          <a:xfrm>
            <a:off x="3154680" y="3429000"/>
            <a:ext cx="5882640" cy="3113877"/>
          </a:xfrm>
          <a:prstGeom prst="rect">
            <a:avLst/>
          </a:prstGeom>
        </p:spPr>
      </p:pic>
    </p:spTree>
    <p:extLst>
      <p:ext uri="{BB962C8B-B14F-4D97-AF65-F5344CB8AC3E}">
        <p14:creationId xmlns:p14="http://schemas.microsoft.com/office/powerpoint/2010/main" val="3525132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Ditty Sheets</a:t>
            </a:r>
          </a:p>
        </p:txBody>
      </p:sp>
      <p:sp>
        <p:nvSpPr>
          <p:cNvPr id="3" name="TextBox 2"/>
          <p:cNvSpPr txBox="1"/>
          <p:nvPr/>
        </p:nvSpPr>
        <p:spPr>
          <a:xfrm>
            <a:off x="7093130" y="1554479"/>
            <a:ext cx="4482737" cy="4401205"/>
          </a:xfrm>
          <a:prstGeom prst="rect">
            <a:avLst/>
          </a:prstGeom>
          <a:noFill/>
        </p:spPr>
        <p:txBody>
          <a:bodyPr wrap="square" rtlCol="0">
            <a:spAutoFit/>
          </a:bodyPr>
          <a:lstStyle/>
          <a:p>
            <a:r>
              <a:rPr lang="en-GB" sz="2800" dirty="0">
                <a:latin typeface="Arial Rounded MT Bold" panose="020F0704030504030204" pitchFamily="34" charset="0"/>
              </a:rPr>
              <a:t>Ditty sheets are short stories, which introduce children to reading.</a:t>
            </a:r>
          </a:p>
          <a:p>
            <a:r>
              <a:rPr lang="en-GB" sz="2800" dirty="0">
                <a:latin typeface="Arial Rounded MT Bold" panose="020F0704030504030204" pitchFamily="34" charset="0"/>
              </a:rPr>
              <a:t>Sound recap at the top. Lots of repetition with the ‘story green’ words.</a:t>
            </a:r>
          </a:p>
          <a:p>
            <a:r>
              <a:rPr lang="en-GB" sz="2800" dirty="0">
                <a:latin typeface="Arial Rounded MT Bold" panose="020F0704030504030204" pitchFamily="34" charset="0"/>
              </a:rPr>
              <a:t>Practise the ‘red’ words. </a:t>
            </a:r>
          </a:p>
          <a:p>
            <a:r>
              <a:rPr lang="en-GB" sz="2800" dirty="0">
                <a:latin typeface="Arial Rounded MT Bold" panose="020F0704030504030204" pitchFamily="34" charset="0"/>
              </a:rPr>
              <a:t>Remind the children these words are going to be in the story/ ditty.</a:t>
            </a:r>
          </a:p>
        </p:txBody>
      </p:sp>
      <p:pic>
        <p:nvPicPr>
          <p:cNvPr id="4" name="Picture 3"/>
          <p:cNvPicPr>
            <a:picLocks noChangeAspect="1"/>
          </p:cNvPicPr>
          <p:nvPr/>
        </p:nvPicPr>
        <p:blipFill>
          <a:blip r:embed="rId2"/>
          <a:stretch>
            <a:fillRect/>
          </a:stretch>
        </p:blipFill>
        <p:spPr>
          <a:xfrm>
            <a:off x="1710417" y="1554479"/>
            <a:ext cx="3399067" cy="4537929"/>
          </a:xfrm>
          <a:prstGeom prst="rect">
            <a:avLst/>
          </a:prstGeom>
        </p:spPr>
      </p:pic>
    </p:spTree>
    <p:extLst>
      <p:ext uri="{BB962C8B-B14F-4D97-AF65-F5344CB8AC3E}">
        <p14:creationId xmlns:p14="http://schemas.microsoft.com/office/powerpoint/2010/main" val="3112481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9A09694E-1700-2B79-2CD3-282E7F6F37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2C15D9-CE44-54A4-5530-F3039AA8203C}"/>
              </a:ext>
            </a:extLst>
          </p:cNvPr>
          <p:cNvSpPr>
            <a:spLocks noGrp="1"/>
          </p:cNvSpPr>
          <p:nvPr>
            <p:ph type="title"/>
          </p:nvPr>
        </p:nvSpPr>
        <p:spPr>
          <a:xfrm>
            <a:off x="838200" y="111907"/>
            <a:ext cx="10515600" cy="999441"/>
          </a:xfrm>
        </p:spPr>
        <p:txBody>
          <a:bodyPr>
            <a:normAutofit/>
          </a:bodyPr>
          <a:lstStyle/>
          <a:p>
            <a:pPr algn="ctr"/>
            <a:r>
              <a:rPr lang="en-GB" sz="6000" u="sng" dirty="0">
                <a:latin typeface="Arial Rounded MT Bold" panose="020F0704030504030204" pitchFamily="34" charset="0"/>
              </a:rPr>
              <a:t>RWI Home Reading Books</a:t>
            </a:r>
          </a:p>
        </p:txBody>
      </p:sp>
      <p:pic>
        <p:nvPicPr>
          <p:cNvPr id="6" name="Picture 5">
            <a:extLst>
              <a:ext uri="{FF2B5EF4-FFF2-40B4-BE49-F238E27FC236}">
                <a16:creationId xmlns:a16="http://schemas.microsoft.com/office/drawing/2014/main" id="{FC613A70-6BD6-DE78-6B6F-ACD088607854}"/>
              </a:ext>
            </a:extLst>
          </p:cNvPr>
          <p:cNvPicPr>
            <a:picLocks noChangeAspect="1"/>
          </p:cNvPicPr>
          <p:nvPr/>
        </p:nvPicPr>
        <p:blipFill>
          <a:blip r:embed="rId2"/>
          <a:stretch>
            <a:fillRect/>
          </a:stretch>
        </p:blipFill>
        <p:spPr>
          <a:xfrm>
            <a:off x="1328737" y="1195705"/>
            <a:ext cx="9534525" cy="5238750"/>
          </a:xfrm>
          <a:prstGeom prst="rect">
            <a:avLst/>
          </a:prstGeom>
        </p:spPr>
      </p:pic>
    </p:spTree>
    <p:extLst>
      <p:ext uri="{BB962C8B-B14F-4D97-AF65-F5344CB8AC3E}">
        <p14:creationId xmlns:p14="http://schemas.microsoft.com/office/powerpoint/2010/main" val="844496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4574E377-4978-A02C-6B9B-AAD3647FDB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512C98-A398-F635-64DC-41826A50E016}"/>
              </a:ext>
            </a:extLst>
          </p:cNvPr>
          <p:cNvSpPr>
            <a:spLocks noGrp="1"/>
          </p:cNvSpPr>
          <p:nvPr>
            <p:ph type="title"/>
          </p:nvPr>
        </p:nvSpPr>
        <p:spPr>
          <a:xfrm>
            <a:off x="838200" y="111907"/>
            <a:ext cx="10515600" cy="751693"/>
          </a:xfrm>
        </p:spPr>
        <p:txBody>
          <a:bodyPr>
            <a:normAutofit/>
          </a:bodyPr>
          <a:lstStyle/>
          <a:p>
            <a:pPr algn="ctr"/>
            <a:r>
              <a:rPr lang="en-GB" sz="4800" u="sng" dirty="0">
                <a:latin typeface="Arial Rounded MT Bold" panose="020F0704030504030204" pitchFamily="34" charset="0"/>
              </a:rPr>
              <a:t>RWI Reading Expectations</a:t>
            </a:r>
          </a:p>
        </p:txBody>
      </p:sp>
      <p:sp>
        <p:nvSpPr>
          <p:cNvPr id="4" name="Title 1">
            <a:extLst>
              <a:ext uri="{FF2B5EF4-FFF2-40B4-BE49-F238E27FC236}">
                <a16:creationId xmlns:a16="http://schemas.microsoft.com/office/drawing/2014/main" id="{6D8E2F23-3028-9E32-2364-EE501BBFE728}"/>
              </a:ext>
            </a:extLst>
          </p:cNvPr>
          <p:cNvSpPr txBox="1">
            <a:spLocks/>
          </p:cNvSpPr>
          <p:nvPr/>
        </p:nvSpPr>
        <p:spPr>
          <a:xfrm>
            <a:off x="838200" y="1173553"/>
            <a:ext cx="10515600" cy="10718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6000" u="sng" dirty="0">
              <a:latin typeface="Arial Rounded MT Bold" panose="020F0704030504030204" pitchFamily="34" charset="0"/>
            </a:endParaRPr>
          </a:p>
        </p:txBody>
      </p:sp>
      <p:sp>
        <p:nvSpPr>
          <p:cNvPr id="5" name="TextBox 4">
            <a:extLst>
              <a:ext uri="{FF2B5EF4-FFF2-40B4-BE49-F238E27FC236}">
                <a16:creationId xmlns:a16="http://schemas.microsoft.com/office/drawing/2014/main" id="{60CB1A14-0920-F115-9BA6-FE161F2B4FDC}"/>
              </a:ext>
            </a:extLst>
          </p:cNvPr>
          <p:cNvSpPr txBox="1"/>
          <p:nvPr/>
        </p:nvSpPr>
        <p:spPr>
          <a:xfrm>
            <a:off x="152400" y="863600"/>
            <a:ext cx="11602720" cy="5847755"/>
          </a:xfrm>
          <a:prstGeom prst="rect">
            <a:avLst/>
          </a:prstGeom>
          <a:noFill/>
        </p:spPr>
        <p:txBody>
          <a:bodyPr wrap="square" rtlCol="0">
            <a:spAutoFit/>
          </a:bodyPr>
          <a:lstStyle/>
          <a:p>
            <a:r>
              <a:rPr lang="en-GB" sz="2200" b="1" u="sng" dirty="0">
                <a:latin typeface="Arial Rounded MT Bold" panose="020F0704030504030204" pitchFamily="34" charset="0"/>
              </a:rPr>
              <a:t>Reception Class Year (Bumblebee Class)</a:t>
            </a:r>
          </a:p>
          <a:p>
            <a:r>
              <a:rPr lang="en-GB" sz="2200" dirty="0">
                <a:latin typeface="Arial Rounded MT Bold" panose="020F0704030504030204" pitchFamily="34" charset="0"/>
              </a:rPr>
              <a:t>By Christmas:</a:t>
            </a:r>
          </a:p>
          <a:p>
            <a:pPr marL="342900" indent="-342900">
              <a:buFontTx/>
              <a:buChar char="-"/>
            </a:pPr>
            <a:r>
              <a:rPr lang="en-GB" sz="2200" dirty="0">
                <a:latin typeface="Arial Rounded MT Bold" panose="020F0704030504030204" pitchFamily="34" charset="0"/>
              </a:rPr>
              <a:t>Children can complete oral blending tasks successfully (Fred Talk)</a:t>
            </a:r>
          </a:p>
          <a:p>
            <a:pPr marL="285750" indent="-285750">
              <a:buFontTx/>
              <a:buChar char="-"/>
            </a:pPr>
            <a:r>
              <a:rPr lang="en-GB" sz="2200" dirty="0">
                <a:latin typeface="Arial Rounded MT Bold" panose="020F0704030504030204" pitchFamily="34" charset="0"/>
              </a:rPr>
              <a:t>Children to recognise </a:t>
            </a:r>
            <a:r>
              <a:rPr lang="en-GB" sz="2200" b="1" u="sng" dirty="0">
                <a:latin typeface="Arial Rounded MT Bold" panose="020F0704030504030204" pitchFamily="34" charset="0"/>
              </a:rPr>
              <a:t>most</a:t>
            </a:r>
            <a:r>
              <a:rPr lang="en-GB" sz="2200" dirty="0">
                <a:latin typeface="Arial Rounded MT Bold" panose="020F0704030504030204" pitchFamily="34" charset="0"/>
              </a:rPr>
              <a:t> of the ‘Set One’ sounds independently and consistently.</a:t>
            </a:r>
          </a:p>
          <a:p>
            <a:pPr marL="285750" indent="-285750">
              <a:buFontTx/>
              <a:buChar char="-"/>
            </a:pPr>
            <a:r>
              <a:rPr lang="en-GB" sz="2200" dirty="0">
                <a:latin typeface="Arial Rounded MT Bold" panose="020F0704030504030204" pitchFamily="34" charset="0"/>
              </a:rPr>
              <a:t>Children can independently read some CVC words.</a:t>
            </a:r>
          </a:p>
          <a:p>
            <a:r>
              <a:rPr lang="en-GB" sz="2200" dirty="0">
                <a:latin typeface="Arial Rounded MT Bold" panose="020F0704030504030204" pitchFamily="34" charset="0"/>
              </a:rPr>
              <a:t>By Easter:</a:t>
            </a:r>
          </a:p>
          <a:p>
            <a:pPr marL="342900" indent="-342900">
              <a:buFontTx/>
              <a:buChar char="-"/>
            </a:pPr>
            <a:r>
              <a:rPr lang="en-GB" sz="2200" dirty="0">
                <a:latin typeface="Arial Rounded MT Bold" panose="020F0704030504030204" pitchFamily="34" charset="0"/>
              </a:rPr>
              <a:t>Children </a:t>
            </a:r>
            <a:r>
              <a:rPr lang="en-GB" sz="2200" b="1" dirty="0">
                <a:latin typeface="Arial Rounded MT Bold" panose="020F0704030504030204" pitchFamily="34" charset="0"/>
              </a:rPr>
              <a:t>securely</a:t>
            </a:r>
            <a:r>
              <a:rPr lang="en-GB" sz="2200" dirty="0">
                <a:latin typeface="Arial Rounded MT Bold" panose="020F0704030504030204" pitchFamily="34" charset="0"/>
              </a:rPr>
              <a:t> recognise </a:t>
            </a:r>
            <a:r>
              <a:rPr lang="en-GB" sz="2200" b="1" u="sng" dirty="0">
                <a:latin typeface="Arial Rounded MT Bold" panose="020F0704030504030204" pitchFamily="34" charset="0"/>
              </a:rPr>
              <a:t>all</a:t>
            </a:r>
            <a:r>
              <a:rPr lang="en-GB" sz="2200" dirty="0">
                <a:latin typeface="Arial Rounded MT Bold" panose="020F0704030504030204" pitchFamily="34" charset="0"/>
              </a:rPr>
              <a:t> ‘Set One’ sounds, including the special friends </a:t>
            </a:r>
          </a:p>
          <a:p>
            <a:r>
              <a:rPr lang="en-GB" sz="2200" dirty="0">
                <a:latin typeface="Arial Rounded MT Bold" panose="020F0704030504030204" pitchFamily="34" charset="0"/>
              </a:rPr>
              <a:t>( </a:t>
            </a:r>
            <a:r>
              <a:rPr lang="en-GB" sz="2200" dirty="0" err="1">
                <a:latin typeface="Arial Rounded MT Bold" panose="020F0704030504030204" pitchFamily="34" charset="0"/>
              </a:rPr>
              <a:t>sh</a:t>
            </a:r>
            <a:r>
              <a:rPr lang="en-GB" sz="2200" dirty="0">
                <a:latin typeface="Arial Rounded MT Bold" panose="020F0704030504030204" pitchFamily="34" charset="0"/>
              </a:rPr>
              <a:t>, ch, ng, </a:t>
            </a:r>
            <a:r>
              <a:rPr lang="en-GB" sz="2200" dirty="0" err="1">
                <a:latin typeface="Arial Rounded MT Bold" panose="020F0704030504030204" pitchFamily="34" charset="0"/>
              </a:rPr>
              <a:t>nk</a:t>
            </a:r>
            <a:r>
              <a:rPr lang="en-GB" sz="2200" dirty="0">
                <a:latin typeface="Arial Rounded MT Bold" panose="020F0704030504030204" pitchFamily="34" charset="0"/>
              </a:rPr>
              <a:t>, </a:t>
            </a:r>
            <a:r>
              <a:rPr lang="en-GB" sz="2200" dirty="0" err="1">
                <a:latin typeface="Arial Rounded MT Bold" panose="020F0704030504030204" pitchFamily="34" charset="0"/>
              </a:rPr>
              <a:t>th</a:t>
            </a:r>
            <a:r>
              <a:rPr lang="en-GB" sz="2200" dirty="0">
                <a:latin typeface="Arial Rounded MT Bold" panose="020F0704030504030204" pitchFamily="34" charset="0"/>
              </a:rPr>
              <a:t> and </a:t>
            </a:r>
            <a:r>
              <a:rPr lang="en-GB" sz="2200" dirty="0" err="1">
                <a:latin typeface="Arial Rounded MT Bold" panose="020F0704030504030204" pitchFamily="34" charset="0"/>
              </a:rPr>
              <a:t>qu</a:t>
            </a:r>
            <a:r>
              <a:rPr lang="en-GB" sz="2200" dirty="0">
                <a:latin typeface="Arial Rounded MT Bold" panose="020F0704030504030204" pitchFamily="34" charset="0"/>
              </a:rPr>
              <a:t>).</a:t>
            </a:r>
          </a:p>
          <a:p>
            <a:pPr marL="342900" indent="-342900">
              <a:buFontTx/>
              <a:buChar char="-"/>
            </a:pPr>
            <a:r>
              <a:rPr lang="en-GB" sz="2200" dirty="0">
                <a:latin typeface="Arial Rounded MT Bold" panose="020F0704030504030204" pitchFamily="34" charset="0"/>
              </a:rPr>
              <a:t>Children can independently read CVC words and words that contain ‘Set One’ special friend sounds.</a:t>
            </a:r>
          </a:p>
          <a:p>
            <a:r>
              <a:rPr lang="en-GB" sz="2200" dirty="0">
                <a:latin typeface="Arial Rounded MT Bold" panose="020F0704030504030204" pitchFamily="34" charset="0"/>
              </a:rPr>
              <a:t>By Summer:</a:t>
            </a:r>
          </a:p>
          <a:p>
            <a:pPr marL="342900" indent="-342900">
              <a:buFontTx/>
              <a:buChar char="-"/>
            </a:pPr>
            <a:r>
              <a:rPr lang="en-GB" sz="2200" dirty="0">
                <a:latin typeface="Arial Rounded MT Bold" panose="020F0704030504030204" pitchFamily="34" charset="0"/>
              </a:rPr>
              <a:t>Children can recognise several ‘Set Two’ special friend sounds.</a:t>
            </a:r>
          </a:p>
          <a:p>
            <a:pPr marL="342900" indent="-342900">
              <a:buFontTx/>
              <a:buChar char="-"/>
            </a:pPr>
            <a:r>
              <a:rPr lang="en-GB" sz="2200" dirty="0">
                <a:latin typeface="Arial Rounded MT Bold" panose="020F0704030504030204" pitchFamily="34" charset="0"/>
              </a:rPr>
              <a:t>Children can read sentences independently in stories which match their phonics level and with greater fluency.</a:t>
            </a:r>
          </a:p>
          <a:p>
            <a:pPr marL="342900" indent="-342900">
              <a:buFontTx/>
              <a:buChar char="-"/>
            </a:pPr>
            <a:r>
              <a:rPr lang="en-GB" sz="2200" dirty="0">
                <a:latin typeface="Arial Rounded MT Bold" panose="020F0704030504030204" pitchFamily="34" charset="0"/>
              </a:rPr>
              <a:t>Children can recognise and read some high frequency words (red words) independently in their texts. For example; ‘I’, ‘of’, ‘my’, ‘the’, ‘she’, ‘he’, ‘was’.</a:t>
            </a:r>
            <a:endParaRPr lang="en-GB" sz="2200" dirty="0"/>
          </a:p>
        </p:txBody>
      </p:sp>
    </p:spTree>
    <p:extLst>
      <p:ext uri="{BB962C8B-B14F-4D97-AF65-F5344CB8AC3E}">
        <p14:creationId xmlns:p14="http://schemas.microsoft.com/office/powerpoint/2010/main" val="23588210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7EB0F7AE-3C63-C62E-01A7-08417BE424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474E65-72FB-D6D0-C7F9-3045CBB93BAE}"/>
              </a:ext>
            </a:extLst>
          </p:cNvPr>
          <p:cNvSpPr>
            <a:spLocks noGrp="1"/>
          </p:cNvSpPr>
          <p:nvPr>
            <p:ph type="title"/>
          </p:nvPr>
        </p:nvSpPr>
        <p:spPr>
          <a:xfrm>
            <a:off x="838200" y="111907"/>
            <a:ext cx="10515600" cy="751693"/>
          </a:xfrm>
        </p:spPr>
        <p:txBody>
          <a:bodyPr>
            <a:normAutofit/>
          </a:bodyPr>
          <a:lstStyle/>
          <a:p>
            <a:pPr algn="ctr"/>
            <a:r>
              <a:rPr lang="en-GB" sz="4800" u="sng" dirty="0">
                <a:latin typeface="Arial Rounded MT Bold" panose="020F0704030504030204" pitchFamily="34" charset="0"/>
              </a:rPr>
              <a:t>RWI Home Reading Expectations</a:t>
            </a:r>
          </a:p>
        </p:txBody>
      </p:sp>
      <p:sp>
        <p:nvSpPr>
          <p:cNvPr id="4" name="Title 1">
            <a:extLst>
              <a:ext uri="{FF2B5EF4-FFF2-40B4-BE49-F238E27FC236}">
                <a16:creationId xmlns:a16="http://schemas.microsoft.com/office/drawing/2014/main" id="{EDA971F1-CCC7-1F3F-F8C7-910645EBB806}"/>
              </a:ext>
            </a:extLst>
          </p:cNvPr>
          <p:cNvSpPr txBox="1">
            <a:spLocks/>
          </p:cNvSpPr>
          <p:nvPr/>
        </p:nvSpPr>
        <p:spPr>
          <a:xfrm>
            <a:off x="838200" y="1173553"/>
            <a:ext cx="10515600" cy="10718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6000" u="sng" dirty="0">
              <a:latin typeface="Arial Rounded MT Bold" panose="020F0704030504030204" pitchFamily="34" charset="0"/>
            </a:endParaRPr>
          </a:p>
        </p:txBody>
      </p:sp>
      <p:sp>
        <p:nvSpPr>
          <p:cNvPr id="5" name="TextBox 4">
            <a:extLst>
              <a:ext uri="{FF2B5EF4-FFF2-40B4-BE49-F238E27FC236}">
                <a16:creationId xmlns:a16="http://schemas.microsoft.com/office/drawing/2014/main" id="{3F16FEC4-1433-2D19-A88C-2CDA87FBA974}"/>
              </a:ext>
            </a:extLst>
          </p:cNvPr>
          <p:cNvSpPr txBox="1"/>
          <p:nvPr/>
        </p:nvSpPr>
        <p:spPr>
          <a:xfrm>
            <a:off x="142240" y="1173553"/>
            <a:ext cx="11602720" cy="5170646"/>
          </a:xfrm>
          <a:prstGeom prst="rect">
            <a:avLst/>
          </a:prstGeom>
          <a:noFill/>
        </p:spPr>
        <p:txBody>
          <a:bodyPr wrap="square" rtlCol="0">
            <a:spAutoFit/>
          </a:bodyPr>
          <a:lstStyle/>
          <a:p>
            <a:r>
              <a:rPr lang="en-GB" sz="2200" b="1" u="sng" dirty="0">
                <a:latin typeface="Arial Rounded MT Bold" panose="020F0704030504030204" pitchFamily="34" charset="0"/>
              </a:rPr>
              <a:t>Reception Class Year (Bumblebee Class)</a:t>
            </a:r>
          </a:p>
          <a:p>
            <a:endParaRPr lang="en-GB" sz="2200" b="1" u="sng" dirty="0">
              <a:latin typeface="Arial Rounded MT Bold" panose="020F0704030504030204" pitchFamily="34" charset="0"/>
            </a:endParaRPr>
          </a:p>
          <a:p>
            <a:r>
              <a:rPr lang="en-GB" sz="2200" dirty="0">
                <a:latin typeface="Arial Rounded MT Bold" panose="020F0704030504030204" pitchFamily="34" charset="0"/>
              </a:rPr>
              <a:t>At Ropley, we expect children to read </a:t>
            </a:r>
            <a:r>
              <a:rPr lang="en-GB" sz="2200" b="1" dirty="0">
                <a:latin typeface="Arial Rounded MT Bold" panose="020F0704030504030204" pitchFamily="34" charset="0"/>
              </a:rPr>
              <a:t>at least </a:t>
            </a:r>
            <a:r>
              <a:rPr lang="en-GB" sz="2200" b="1" u="sng" dirty="0">
                <a:latin typeface="Arial Rounded MT Bold" panose="020F0704030504030204" pitchFamily="34" charset="0"/>
              </a:rPr>
              <a:t>FIVE</a:t>
            </a:r>
            <a:r>
              <a:rPr lang="en-GB" sz="2200" b="1" dirty="0">
                <a:latin typeface="Arial Rounded MT Bold" panose="020F0704030504030204" pitchFamily="34" charset="0"/>
              </a:rPr>
              <a:t> </a:t>
            </a:r>
            <a:r>
              <a:rPr lang="en-GB" sz="2200" dirty="0">
                <a:latin typeface="Arial Rounded MT Bold" panose="020F0704030504030204" pitchFamily="34" charset="0"/>
              </a:rPr>
              <a:t>times a week with a grown-up at home. </a:t>
            </a:r>
          </a:p>
          <a:p>
            <a:endParaRPr lang="en-GB" sz="2200" dirty="0">
              <a:latin typeface="Arial Rounded MT Bold" panose="020F0704030504030204" pitchFamily="34" charset="0"/>
            </a:endParaRPr>
          </a:p>
          <a:p>
            <a:r>
              <a:rPr lang="en-GB" sz="2200" u="sng" dirty="0">
                <a:latin typeface="Arial Rounded MT Bold" panose="020F0704030504030204" pitchFamily="34" charset="0"/>
              </a:rPr>
              <a:t>By Christmas</a:t>
            </a:r>
          </a:p>
          <a:p>
            <a:r>
              <a:rPr lang="en-GB" sz="2200" dirty="0">
                <a:latin typeface="Arial Rounded MT Bold" panose="020F0704030504030204" pitchFamily="34" charset="0"/>
              </a:rPr>
              <a:t>Reading Ditty Sheets</a:t>
            </a:r>
          </a:p>
          <a:p>
            <a:pPr marL="342900" indent="-342900">
              <a:buFontTx/>
              <a:buChar char="-"/>
            </a:pPr>
            <a:endParaRPr lang="en-GB" sz="2200" dirty="0">
              <a:latin typeface="Arial Rounded MT Bold" panose="020F0704030504030204" pitchFamily="34" charset="0"/>
            </a:endParaRPr>
          </a:p>
          <a:p>
            <a:r>
              <a:rPr lang="en-GB" sz="2200" u="sng" dirty="0">
                <a:latin typeface="Arial Rounded MT Bold" panose="020F0704030504030204" pitchFamily="34" charset="0"/>
              </a:rPr>
              <a:t>By Easter</a:t>
            </a:r>
          </a:p>
          <a:p>
            <a:r>
              <a:rPr lang="en-GB" sz="2200" dirty="0">
                <a:latin typeface="Arial Rounded MT Bold" panose="020F0704030504030204" pitchFamily="34" charset="0"/>
              </a:rPr>
              <a:t>Red Ditty Books</a:t>
            </a:r>
          </a:p>
          <a:p>
            <a:endParaRPr lang="en-GB" sz="2200" dirty="0">
              <a:latin typeface="Arial Rounded MT Bold" panose="020F0704030504030204" pitchFamily="34" charset="0"/>
            </a:endParaRPr>
          </a:p>
          <a:p>
            <a:r>
              <a:rPr lang="en-GB" sz="2200" u="sng" dirty="0">
                <a:latin typeface="Arial Rounded MT Bold" panose="020F0704030504030204" pitchFamily="34" charset="0"/>
              </a:rPr>
              <a:t>By Summer</a:t>
            </a:r>
          </a:p>
          <a:p>
            <a:r>
              <a:rPr lang="en-GB" sz="2200" dirty="0">
                <a:latin typeface="Arial Rounded MT Bold" panose="020F0704030504030204" pitchFamily="34" charset="0"/>
              </a:rPr>
              <a:t>Green/ Purple Home Reading Books</a:t>
            </a:r>
          </a:p>
          <a:p>
            <a:endParaRPr lang="en-GB" sz="2200" dirty="0">
              <a:latin typeface="Arial Rounded MT Bold" panose="020F0704030504030204" pitchFamily="34" charset="0"/>
            </a:endParaRPr>
          </a:p>
          <a:p>
            <a:r>
              <a:rPr lang="en-GB" sz="2200" dirty="0">
                <a:latin typeface="Arial Rounded MT Bold" panose="020F0704030504030204" pitchFamily="34" charset="0"/>
              </a:rPr>
              <a:t>Please remember every child learns at their </a:t>
            </a:r>
            <a:r>
              <a:rPr lang="en-GB" sz="2200">
                <a:latin typeface="Arial Rounded MT Bold" panose="020F0704030504030204" pitchFamily="34" charset="0"/>
              </a:rPr>
              <a:t>own pace.</a:t>
            </a:r>
            <a:endParaRPr lang="en-GB" sz="2200" dirty="0">
              <a:latin typeface="Arial Rounded MT Bold" panose="020F0704030504030204" pitchFamily="34" charset="0"/>
            </a:endParaRPr>
          </a:p>
        </p:txBody>
      </p:sp>
    </p:spTree>
    <p:extLst>
      <p:ext uri="{BB962C8B-B14F-4D97-AF65-F5344CB8AC3E}">
        <p14:creationId xmlns:p14="http://schemas.microsoft.com/office/powerpoint/2010/main" val="30714567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1907"/>
            <a:ext cx="10515600" cy="999441"/>
          </a:xfrm>
        </p:spPr>
        <p:txBody>
          <a:bodyPr>
            <a:normAutofit/>
          </a:bodyPr>
          <a:lstStyle/>
          <a:p>
            <a:pPr algn="ctr"/>
            <a:r>
              <a:rPr lang="en-GB" sz="4800" u="sng" dirty="0">
                <a:latin typeface="Arial Rounded MT Bold" panose="020F0704030504030204" pitchFamily="34" charset="0"/>
              </a:rPr>
              <a:t>How to support reading at home</a:t>
            </a:r>
          </a:p>
        </p:txBody>
      </p:sp>
      <p:sp>
        <p:nvSpPr>
          <p:cNvPr id="3" name="TextBox 2"/>
          <p:cNvSpPr txBox="1"/>
          <p:nvPr/>
        </p:nvSpPr>
        <p:spPr>
          <a:xfrm>
            <a:off x="404949" y="1332411"/>
            <a:ext cx="10700655" cy="4401205"/>
          </a:xfrm>
          <a:prstGeom prst="rect">
            <a:avLst/>
          </a:prstGeom>
          <a:noFill/>
        </p:spPr>
        <p:txBody>
          <a:bodyPr wrap="square" rtlCol="0">
            <a:spAutoFit/>
          </a:bodyPr>
          <a:lstStyle/>
          <a:p>
            <a:pPr marL="457200" indent="-457200">
              <a:buFontTx/>
              <a:buChar char="-"/>
            </a:pPr>
            <a:r>
              <a:rPr lang="en-GB" sz="2800" dirty="0">
                <a:latin typeface="Arial Rounded MT Bold" panose="020F0704030504030204" pitchFamily="34" charset="0"/>
              </a:rPr>
              <a:t>Regular reading skill practice – short sessions.</a:t>
            </a:r>
          </a:p>
          <a:p>
            <a:pPr marL="457200" indent="-457200">
              <a:buFontTx/>
              <a:buChar char="-"/>
            </a:pPr>
            <a:r>
              <a:rPr lang="en-GB" sz="2800" dirty="0">
                <a:latin typeface="Arial Rounded MT Bold" panose="020F0704030504030204" pitchFamily="34" charset="0"/>
              </a:rPr>
              <a:t>Practical games, such as;</a:t>
            </a:r>
          </a:p>
          <a:p>
            <a:pPr marL="457200" indent="-457200">
              <a:buFont typeface="Arial" panose="020B0604020202020204" pitchFamily="34" charset="0"/>
              <a:buChar char="•"/>
            </a:pPr>
            <a:r>
              <a:rPr lang="en-GB" sz="2800" dirty="0">
                <a:latin typeface="Arial Rounded MT Bold" panose="020F0704030504030204" pitchFamily="34" charset="0"/>
              </a:rPr>
              <a:t>Bingo</a:t>
            </a:r>
          </a:p>
          <a:p>
            <a:pPr marL="457200" indent="-457200">
              <a:buFont typeface="Arial" panose="020B0604020202020204" pitchFamily="34" charset="0"/>
              <a:buChar char="•"/>
            </a:pPr>
            <a:r>
              <a:rPr lang="en-GB" sz="2800" dirty="0">
                <a:latin typeface="Arial Rounded MT Bold" panose="020F0704030504030204" pitchFamily="34" charset="0"/>
              </a:rPr>
              <a:t>Snap</a:t>
            </a:r>
          </a:p>
          <a:p>
            <a:pPr marL="457200" indent="-457200">
              <a:buFont typeface="Arial" panose="020B0604020202020204" pitchFamily="34" charset="0"/>
              <a:buChar char="•"/>
            </a:pPr>
            <a:r>
              <a:rPr lang="en-GB" sz="2800" dirty="0">
                <a:latin typeface="Arial Rounded MT Bold" panose="020F0704030504030204" pitchFamily="34" charset="0"/>
              </a:rPr>
              <a:t>Word/ sound hunt</a:t>
            </a:r>
          </a:p>
          <a:p>
            <a:pPr marL="457200" indent="-457200">
              <a:buFont typeface="Arial" panose="020B0604020202020204" pitchFamily="34" charset="0"/>
              <a:buChar char="•"/>
            </a:pPr>
            <a:r>
              <a:rPr lang="en-GB" sz="2800" dirty="0">
                <a:latin typeface="Arial Rounded MT Bold" panose="020F0704030504030204" pitchFamily="34" charset="0"/>
              </a:rPr>
              <a:t>Incorporate interests, </a:t>
            </a:r>
            <a:r>
              <a:rPr lang="en-GB" sz="2800" dirty="0" err="1">
                <a:latin typeface="Arial Rounded MT Bold" panose="020F0704030504030204" pitchFamily="34" charset="0"/>
              </a:rPr>
              <a:t>e.g</a:t>
            </a:r>
            <a:r>
              <a:rPr lang="en-GB" sz="2800" dirty="0">
                <a:latin typeface="Arial Rounded MT Bold" panose="020F0704030504030204" pitchFamily="34" charset="0"/>
              </a:rPr>
              <a:t> bounce a ball on a sound, word.</a:t>
            </a:r>
          </a:p>
          <a:p>
            <a:pPr marL="457200" indent="-457200">
              <a:buFont typeface="Arial" panose="020B0604020202020204" pitchFamily="34" charset="0"/>
              <a:buChar char="•"/>
            </a:pPr>
            <a:r>
              <a:rPr lang="en-GB" sz="2800" dirty="0">
                <a:latin typeface="Arial Rounded MT Bold" panose="020F0704030504030204" pitchFamily="34" charset="0"/>
              </a:rPr>
              <a:t>Flash cards</a:t>
            </a:r>
          </a:p>
          <a:p>
            <a:pPr marL="457200" indent="-457200">
              <a:buFont typeface="Arial" panose="020B0604020202020204" pitchFamily="34" charset="0"/>
              <a:buChar char="•"/>
            </a:pPr>
            <a:r>
              <a:rPr lang="en-GB" sz="2800" dirty="0">
                <a:latin typeface="Arial Rounded MT Bold" panose="020F0704030504030204" pitchFamily="34" charset="0"/>
              </a:rPr>
              <a:t>Sound/ word spotting in the environment</a:t>
            </a:r>
          </a:p>
          <a:p>
            <a:pPr marL="457200" indent="-457200">
              <a:buFont typeface="Arial" panose="020B0604020202020204" pitchFamily="34" charset="0"/>
              <a:buChar char="•"/>
            </a:pPr>
            <a:r>
              <a:rPr lang="en-GB" sz="2800" dirty="0">
                <a:latin typeface="Arial Rounded MT Bold" panose="020F0704030504030204" pitchFamily="34" charset="0"/>
              </a:rPr>
              <a:t>Word searches</a:t>
            </a:r>
          </a:p>
          <a:p>
            <a:pPr marL="457200" indent="-457200">
              <a:buFont typeface="Arial" panose="020B0604020202020204" pitchFamily="34" charset="0"/>
              <a:buChar char="•"/>
            </a:pPr>
            <a:r>
              <a:rPr lang="en-GB" sz="2800" dirty="0">
                <a:latin typeface="Arial Rounded MT Bold" panose="020F0704030504030204" pitchFamily="34" charset="0"/>
              </a:rPr>
              <a:t>Word matching</a:t>
            </a:r>
          </a:p>
        </p:txBody>
      </p:sp>
    </p:spTree>
    <p:extLst>
      <p:ext uri="{BB962C8B-B14F-4D97-AF65-F5344CB8AC3E}">
        <p14:creationId xmlns:p14="http://schemas.microsoft.com/office/powerpoint/2010/main" val="7648503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20EA6FE8D2246BF1B8765DEF3A30E" ma:contentTypeVersion="13" ma:contentTypeDescription="Create a new document." ma:contentTypeScope="" ma:versionID="22c70407587124abfab3bb5e5b02040d">
  <xsd:schema xmlns:xsd="http://www.w3.org/2001/XMLSchema" xmlns:xs="http://www.w3.org/2001/XMLSchema" xmlns:p="http://schemas.microsoft.com/office/2006/metadata/properties" xmlns:ns2="8c689571-70a1-4540-8753-5001ac2a55d6" xmlns:ns3="9f1a2a14-5fab-4b2c-bbd3-e33a7f461a1a" targetNamespace="http://schemas.microsoft.com/office/2006/metadata/properties" ma:root="true" ma:fieldsID="059c4c18dd17a567ac885f408d62147b" ns2:_="" ns3:_="">
    <xsd:import namespace="8c689571-70a1-4540-8753-5001ac2a55d6"/>
    <xsd:import namespace="9f1a2a14-5fab-4b2c-bbd3-e33a7f461a1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689571-70a1-4540-8753-5001ac2a55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495bb9a-bc03-447a-9e77-0aa26cc4fbd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1a2a14-5fab-4b2c-bbd3-e33a7f461a1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35093a0-618f-4f5c-827e-23630d8be50b}" ma:internalName="TaxCatchAll" ma:showField="CatchAllData" ma:web="9f1a2a14-5fab-4b2c-bbd3-e33a7f461a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c689571-70a1-4540-8753-5001ac2a55d6">
      <Terms xmlns="http://schemas.microsoft.com/office/infopath/2007/PartnerControls"/>
    </lcf76f155ced4ddcb4097134ff3c332f>
    <TaxCatchAll xmlns="9f1a2a14-5fab-4b2c-bbd3-e33a7f461a1a" xsi:nil="true"/>
  </documentManagement>
</p:properties>
</file>

<file path=customXml/itemProps1.xml><?xml version="1.0" encoding="utf-8"?>
<ds:datastoreItem xmlns:ds="http://schemas.openxmlformats.org/officeDocument/2006/customXml" ds:itemID="{0A6AE690-09B2-418F-B3E6-82B868BB99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689571-70a1-4540-8753-5001ac2a55d6"/>
    <ds:schemaRef ds:uri="9f1a2a14-5fab-4b2c-bbd3-e33a7f461a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5CD0006-92E5-482C-B075-18AAE064B0A5}">
  <ds:schemaRefs>
    <ds:schemaRef ds:uri="http://schemas.microsoft.com/sharepoint/v3/contenttype/forms"/>
  </ds:schemaRefs>
</ds:datastoreItem>
</file>

<file path=customXml/itemProps3.xml><?xml version="1.0" encoding="utf-8"?>
<ds:datastoreItem xmlns:ds="http://schemas.openxmlformats.org/officeDocument/2006/customXml" ds:itemID="{4A398528-EA45-40ED-81D2-7FDE73839D39}">
  <ds:schemaRefs>
    <ds:schemaRef ds:uri="http://schemas.microsoft.com/office/2006/metadata/properties"/>
    <ds:schemaRef ds:uri="http://schemas.microsoft.com/office/infopath/2007/PartnerControls"/>
    <ds:schemaRef ds:uri="8c689571-70a1-4540-8753-5001ac2a55d6"/>
    <ds:schemaRef ds:uri="9f1a2a14-5fab-4b2c-bbd3-e33a7f461a1a"/>
  </ds:schemaRefs>
</ds:datastoreItem>
</file>

<file path=docProps/app.xml><?xml version="1.0" encoding="utf-8"?>
<Properties xmlns="http://schemas.openxmlformats.org/officeDocument/2006/extended-properties" xmlns:vt="http://schemas.openxmlformats.org/officeDocument/2006/docPropsVTypes">
  <TotalTime>92</TotalTime>
  <Words>941</Words>
  <Application>Microsoft Office PowerPoint</Application>
  <PresentationFormat>Widescreen</PresentationFormat>
  <Paragraphs>96</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ADLaM Display</vt:lpstr>
      <vt:lpstr>Arial</vt:lpstr>
      <vt:lpstr>Arial Rounded MT Bold</vt:lpstr>
      <vt:lpstr>Calibri</vt:lpstr>
      <vt:lpstr>Calibri Light</vt:lpstr>
      <vt:lpstr>Office Theme</vt:lpstr>
      <vt:lpstr>Read, Write, Inc Workshop for Bumblebee Parents</vt:lpstr>
      <vt:lpstr>What is Phonics?</vt:lpstr>
      <vt:lpstr>At five years old;  If a child is, Never read to – 4,622 words Read to 1 – 2 times a week – 63,570 words Read to 3-5 times a week – 169,520 words Read Daily – 296,000 words Read Five books a day – 1,483,300 words  (Science daily, 2019) </vt:lpstr>
      <vt:lpstr>Phonics Terminology  Phoneme – a unit of sound, for example; a-a-apple. Grapheme – a way of writing the phoneme – a, ay, ai Digraph – a grapheme made up of two letters making one sound (sh in fish) Trigraph – a grapheme made up of three letters making one sound (igh in night) Split digraph – a digraph that is split between a consonant, for example a-e in cake. </vt:lpstr>
      <vt:lpstr>There are 44 sounds in the English language. There are 26 letters of the alphabet.  There are over 150 different ways (graphemes) to represent the sounds in the English language!!  (For example, there are EIGHT ways to represent the ‘or’ sound! – or, oor, aw, au, ore, our, oar and augh) </vt:lpstr>
      <vt:lpstr>Pre-reading Skills</vt:lpstr>
      <vt:lpstr>Set One Sounds</vt:lpstr>
      <vt:lpstr>Set Two Sounds</vt:lpstr>
      <vt:lpstr>Set Three Sounds</vt:lpstr>
      <vt:lpstr>Fred Words</vt:lpstr>
      <vt:lpstr>Red Words</vt:lpstr>
      <vt:lpstr>Fred Fingers</vt:lpstr>
      <vt:lpstr>Purple Blending Books</vt:lpstr>
      <vt:lpstr>Ditty Sheets</vt:lpstr>
      <vt:lpstr>RWI Home Reading Books</vt:lpstr>
      <vt:lpstr>RWI Reading Expectations</vt:lpstr>
      <vt:lpstr>RWI Home Reading Expectations</vt:lpstr>
      <vt:lpstr>How to support reading at home</vt:lpstr>
    </vt:vector>
  </TitlesOfParts>
  <Company>Ropley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Fisher-Smith</dc:creator>
  <cp:lastModifiedBy>Hayley Fisher-Smith</cp:lastModifiedBy>
  <cp:revision>19</cp:revision>
  <dcterms:created xsi:type="dcterms:W3CDTF">2024-01-22T18:24:01Z</dcterms:created>
  <dcterms:modified xsi:type="dcterms:W3CDTF">2026-10-06T07:21:01Z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0x010100C9E20EA6FE8D2246BF1B8765DEF3A30E</vt:lpwstr>
  </property>
  <property fmtid="{D5CDD505-2E9C-101B-9397-08002B2CF9AE}" pid="3" name="Order">
    <vt:r8>4323400</vt:r8>
  </property>
  <property fmtid="{D5CDD505-2E9C-101B-9397-08002B2CF9AE}" pid="4" name="MediaServiceImageTags">
    <vt:lpwstr/>
  </property>
</Properties>
</file>